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x="9753600" cy="7315200"/>
  <p:notesSz cx="6858000" cy="9144000"/>
  <p:embeddedFontLst>
    <p:embeddedFont>
      <p:font typeface="Noto Sans Bold" charset="1" panose="020B0802040504020204"/>
      <p:regular r:id="rId40"/>
    </p:embeddedFont>
    <p:embeddedFont>
      <p:font typeface="DejaVu Serif Bold" charset="1" panose="02060803050605020204"/>
      <p:regular r:id="rId41"/>
    </p:embeddedFont>
    <p:embeddedFont>
      <p:font typeface="DejaVu Serif" charset="1" panose="02060603050605020204"/>
      <p:regular r:id="rId42"/>
    </p:embeddedFont>
    <p:embeddedFont>
      <p:font typeface="Noto Serif Display Bold" charset="1" panose="02020802080505020204"/>
      <p:regular r:id="rId43"/>
    </p:embeddedFont>
    <p:embeddedFont>
      <p:font typeface="DejaVu Serif Italics" charset="1" panose="020606030503050B0204"/>
      <p:regular r:id="rId44"/>
    </p:embeddedFont>
    <p:embeddedFont>
      <p:font typeface="Staatliches" charset="1" panose="00000000000000000000"/>
      <p:regular r:id="rId45"/>
    </p:embeddedFont>
    <p:embeddedFont>
      <p:font typeface="Varela Round" charset="1" panose="00000500000000000000"/>
      <p:regular r:id="rId46"/>
    </p:embeddedFont>
    <p:embeddedFont>
      <p:font typeface="Canva Sans Bold" charset="1" panose="020B0803030501040103"/>
      <p:regular r:id="rId47"/>
    </p:embeddedFont>
    <p:embeddedFont>
      <p:font typeface="Canva Sans" charset="1" panose="020B0503030501040103"/>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2.png" Type="http://schemas.openxmlformats.org/officeDocument/2006/relationships/image"/><Relationship Id="rId5" Target="../media/image23.jpeg" Type="http://schemas.openxmlformats.org/officeDocument/2006/relationships/image"/><Relationship Id="rId6" Target="../media/image24.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2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3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3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3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3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34.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38.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39.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40.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41.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42.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 Id="rId4" Target="../media/image4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3.jpe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3.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17.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3.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332778" y="5057784"/>
            <a:ext cx="2420822" cy="2257416"/>
          </a:xfrm>
          <a:custGeom>
            <a:avLst/>
            <a:gdLst/>
            <a:ahLst/>
            <a:cxnLst/>
            <a:rect r="r" b="b" t="t" l="l"/>
            <a:pathLst>
              <a:path h="2257416" w="2420822">
                <a:moveTo>
                  <a:pt x="0" y="0"/>
                </a:moveTo>
                <a:lnTo>
                  <a:pt x="2420822" y="0"/>
                </a:lnTo>
                <a:lnTo>
                  <a:pt x="2420822" y="2257416"/>
                </a:lnTo>
                <a:lnTo>
                  <a:pt x="0" y="22574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034171" y="679277"/>
            <a:ext cx="6629222" cy="1193801"/>
          </a:xfrm>
          <a:prstGeom prst="rect">
            <a:avLst/>
          </a:prstGeom>
        </p:spPr>
        <p:txBody>
          <a:bodyPr anchor="t" rtlCol="false" tIns="0" lIns="0" bIns="0" rIns="0">
            <a:spAutoFit/>
          </a:bodyPr>
          <a:lstStyle/>
          <a:p>
            <a:pPr algn="ctr">
              <a:lnSpc>
                <a:spcPts val="9799"/>
              </a:lnSpc>
            </a:pPr>
            <a:r>
              <a:rPr lang="en-US" sz="6999" b="true">
                <a:solidFill>
                  <a:srgbClr val="000000"/>
                </a:solidFill>
                <a:latin typeface="Noto Sans Bold"/>
                <a:ea typeface="Noto Sans Bold"/>
                <a:cs typeface="Noto Sans Bold"/>
                <a:sym typeface="Noto Sans Bold"/>
              </a:rPr>
              <a:t>FINAL PROJECT</a:t>
            </a:r>
          </a:p>
        </p:txBody>
      </p:sp>
      <p:sp>
        <p:nvSpPr>
          <p:cNvPr name="TextBox 4" id="4"/>
          <p:cNvSpPr txBox="true"/>
          <p:nvPr/>
        </p:nvSpPr>
        <p:spPr>
          <a:xfrm rot="0">
            <a:off x="2169676" y="2204865"/>
            <a:ext cx="5414248" cy="527685"/>
          </a:xfrm>
          <a:prstGeom prst="rect">
            <a:avLst/>
          </a:prstGeom>
        </p:spPr>
        <p:txBody>
          <a:bodyPr anchor="t" rtlCol="false" tIns="0" lIns="0" bIns="0" rIns="0">
            <a:spAutoFit/>
          </a:bodyPr>
          <a:lstStyle/>
          <a:p>
            <a:pPr algn="ctr">
              <a:lnSpc>
                <a:spcPts val="4200"/>
              </a:lnSpc>
            </a:pPr>
            <a:r>
              <a:rPr lang="en-US" sz="3000" b="true">
                <a:solidFill>
                  <a:srgbClr val="000000"/>
                </a:solidFill>
                <a:latin typeface="DejaVu Serif Bold"/>
                <a:ea typeface="DejaVu Serif Bold"/>
                <a:cs typeface="DejaVu Serif Bold"/>
                <a:sym typeface="DejaVu Serif Bold"/>
              </a:rPr>
              <a:t>Subject: </a:t>
            </a:r>
            <a:r>
              <a:rPr lang="en-US" sz="3000">
                <a:solidFill>
                  <a:srgbClr val="000000"/>
                </a:solidFill>
                <a:latin typeface="DejaVu Serif"/>
                <a:ea typeface="DejaVu Serif"/>
                <a:cs typeface="DejaVu Serif"/>
                <a:sym typeface="DejaVu Serif"/>
              </a:rPr>
              <a:t>Machine Learning</a:t>
            </a:r>
          </a:p>
        </p:txBody>
      </p:sp>
      <p:sp>
        <p:nvSpPr>
          <p:cNvPr name="TextBox 5" id="5"/>
          <p:cNvSpPr txBox="true"/>
          <p:nvPr/>
        </p:nvSpPr>
        <p:spPr>
          <a:xfrm rot="0">
            <a:off x="2499312" y="5130800"/>
            <a:ext cx="3803630" cy="358775"/>
          </a:xfrm>
          <a:prstGeom prst="rect">
            <a:avLst/>
          </a:prstGeom>
        </p:spPr>
        <p:txBody>
          <a:bodyPr anchor="t" rtlCol="false" tIns="0" lIns="0" bIns="0" rIns="0">
            <a:spAutoFit/>
          </a:bodyPr>
          <a:lstStyle/>
          <a:p>
            <a:pPr algn="ctr">
              <a:lnSpc>
                <a:spcPts val="2800"/>
              </a:lnSpc>
            </a:pPr>
            <a:r>
              <a:rPr lang="en-US" sz="2000" b="true">
                <a:solidFill>
                  <a:srgbClr val="000000"/>
                </a:solidFill>
                <a:latin typeface="DejaVu Serif Bold"/>
                <a:ea typeface="DejaVu Serif Bold"/>
                <a:cs typeface="DejaVu Serif Bold"/>
                <a:sym typeface="DejaVu Serif Bold"/>
              </a:rPr>
              <a:t>Lecturer: </a:t>
            </a:r>
            <a:r>
              <a:rPr lang="en-US" sz="2000">
                <a:solidFill>
                  <a:srgbClr val="000000"/>
                </a:solidFill>
                <a:latin typeface="DejaVu Serif"/>
                <a:ea typeface="DejaVu Serif"/>
                <a:cs typeface="DejaVu Serif"/>
                <a:sym typeface="DejaVu Serif"/>
              </a:rPr>
              <a:t>Nguyen Son Lam</a:t>
            </a:r>
            <a:r>
              <a:rPr lang="en-US" sz="2000" b="true">
                <a:solidFill>
                  <a:srgbClr val="000000"/>
                </a:solidFill>
                <a:latin typeface="DejaVu Serif Bold"/>
                <a:ea typeface="DejaVu Serif Bold"/>
                <a:cs typeface="DejaVu Serif Bold"/>
                <a:sym typeface="DejaVu Serif Bold"/>
              </a:rPr>
              <a:t>  </a:t>
            </a:r>
          </a:p>
        </p:txBody>
      </p:sp>
      <p:sp>
        <p:nvSpPr>
          <p:cNvPr name="TextBox 6" id="6"/>
          <p:cNvSpPr txBox="true"/>
          <p:nvPr/>
        </p:nvSpPr>
        <p:spPr>
          <a:xfrm rot="0">
            <a:off x="3570325" y="5773742"/>
            <a:ext cx="2176024" cy="412750"/>
          </a:xfrm>
          <a:prstGeom prst="rect">
            <a:avLst/>
          </a:prstGeom>
        </p:spPr>
        <p:txBody>
          <a:bodyPr anchor="t" rtlCol="false" tIns="0" lIns="0" bIns="0" rIns="0">
            <a:spAutoFit/>
          </a:bodyPr>
          <a:lstStyle/>
          <a:p>
            <a:pPr algn="l">
              <a:lnSpc>
                <a:spcPts val="3499"/>
              </a:lnSpc>
            </a:pPr>
            <a:r>
              <a:rPr lang="en-US" sz="2499" b="true">
                <a:solidFill>
                  <a:srgbClr val="000000"/>
                </a:solidFill>
                <a:latin typeface="Noto Serif Display Bold"/>
                <a:ea typeface="Noto Serif Display Bold"/>
                <a:cs typeface="Noto Serif Display Bold"/>
                <a:sym typeface="Noto Serif Display Bold"/>
              </a:rPr>
              <a:t>GROUP  05</a:t>
            </a:r>
          </a:p>
        </p:txBody>
      </p:sp>
      <p:sp>
        <p:nvSpPr>
          <p:cNvPr name="TextBox 7" id="7"/>
          <p:cNvSpPr txBox="true"/>
          <p:nvPr/>
        </p:nvSpPr>
        <p:spPr>
          <a:xfrm rot="0">
            <a:off x="1813352" y="3075450"/>
            <a:ext cx="6126897" cy="1746250"/>
          </a:xfrm>
          <a:prstGeom prst="rect">
            <a:avLst/>
          </a:prstGeom>
        </p:spPr>
        <p:txBody>
          <a:bodyPr anchor="t" rtlCol="false" tIns="0" lIns="0" bIns="0" rIns="0">
            <a:spAutoFit/>
          </a:bodyPr>
          <a:lstStyle/>
          <a:p>
            <a:pPr algn="ctr">
              <a:lnSpc>
                <a:spcPts val="3499"/>
              </a:lnSpc>
            </a:pPr>
            <a:r>
              <a:rPr lang="en-US" sz="2499" b="true">
                <a:solidFill>
                  <a:srgbClr val="000000"/>
                </a:solidFill>
                <a:latin typeface="DejaVu Serif Bold"/>
                <a:ea typeface="DejaVu Serif Bold"/>
                <a:cs typeface="DejaVu Serif Bold"/>
                <a:sym typeface="DejaVu Serif Bold"/>
              </a:rPr>
              <a:t>Topic: </a:t>
            </a:r>
          </a:p>
          <a:p>
            <a:pPr algn="ctr">
              <a:lnSpc>
                <a:spcPts val="3499"/>
              </a:lnSpc>
            </a:pPr>
          </a:p>
          <a:p>
            <a:pPr algn="ctr">
              <a:lnSpc>
                <a:spcPts val="3499"/>
              </a:lnSpc>
            </a:pPr>
            <a:r>
              <a:rPr lang="en-US" sz="2499" i="true">
                <a:solidFill>
                  <a:srgbClr val="000000"/>
                </a:solidFill>
                <a:latin typeface="DejaVu Serif Italics"/>
                <a:ea typeface="DejaVu Serif Italics"/>
                <a:cs typeface="DejaVu Serif Italics"/>
                <a:sym typeface="DejaVu Serif Italics"/>
              </a:rPr>
              <a:t>THE APPLICATION OF CNN MODEL </a:t>
            </a:r>
          </a:p>
          <a:p>
            <a:pPr algn="ctr">
              <a:lnSpc>
                <a:spcPts val="3499"/>
              </a:lnSpc>
            </a:pPr>
            <a:r>
              <a:rPr lang="en-US" sz="2499" i="true">
                <a:solidFill>
                  <a:srgbClr val="000000"/>
                </a:solidFill>
                <a:latin typeface="DejaVu Serif Italics"/>
                <a:ea typeface="DejaVu Serif Italics"/>
                <a:cs typeface="DejaVu Serif Italics"/>
                <a:sym typeface="DejaVu Serif Italics"/>
              </a:rPr>
              <a:t>IN IMAGE CLASSIFICATION</a:t>
            </a:r>
          </a:p>
        </p:txBody>
      </p:sp>
      <p:grpSp>
        <p:nvGrpSpPr>
          <p:cNvPr name="Group 8" id="8"/>
          <p:cNvGrpSpPr/>
          <p:nvPr/>
        </p:nvGrpSpPr>
        <p:grpSpPr>
          <a:xfrm rot="0">
            <a:off x="-117338" y="-38787"/>
            <a:ext cx="1697716" cy="2763280"/>
            <a:chOff x="0" y="0"/>
            <a:chExt cx="2263621" cy="3684373"/>
          </a:xfrm>
        </p:grpSpPr>
        <p:pic>
          <p:nvPicPr>
            <p:cNvPr name="Picture 9" id="9"/>
            <p:cNvPicPr>
              <a:picLocks noChangeAspect="true"/>
            </p:cNvPicPr>
            <p:nvPr/>
          </p:nvPicPr>
          <p:blipFill>
            <a:blip r:embed="rId4"/>
            <a:srcRect l="13057" t="0" r="38559" b="0"/>
            <a:stretch>
              <a:fillRect/>
            </a:stretch>
          </p:blipFill>
          <p:spPr>
            <a:xfrm flipH="false" flipV="false">
              <a:off x="0" y="0"/>
              <a:ext cx="2263621" cy="3684373"/>
            </a:xfrm>
            <a:prstGeom prst="rect">
              <a:avLst/>
            </a:prstGeom>
          </p:spPr>
        </p:pic>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518998" y="2620773"/>
            <a:ext cx="2715605" cy="848133"/>
            <a:chOff x="0" y="0"/>
            <a:chExt cx="1127630" cy="352179"/>
          </a:xfrm>
        </p:grpSpPr>
        <p:sp>
          <p:nvSpPr>
            <p:cNvPr name="Freeform 3" id="3"/>
            <p:cNvSpPr/>
            <p:nvPr/>
          </p:nvSpPr>
          <p:spPr>
            <a:xfrm flipH="false" flipV="false" rot="0">
              <a:off x="0" y="0"/>
              <a:ext cx="1127630" cy="352179"/>
            </a:xfrm>
            <a:custGeom>
              <a:avLst/>
              <a:gdLst/>
              <a:ahLst/>
              <a:cxnLst/>
              <a:rect r="r" b="b" t="t" l="l"/>
              <a:pathLst>
                <a:path h="352179" w="1127630">
                  <a:moveTo>
                    <a:pt x="176090" y="0"/>
                  </a:moveTo>
                  <a:lnTo>
                    <a:pt x="951540" y="0"/>
                  </a:lnTo>
                  <a:cubicBezTo>
                    <a:pt x="1048792" y="0"/>
                    <a:pt x="1127630" y="78838"/>
                    <a:pt x="1127630" y="176090"/>
                  </a:cubicBezTo>
                  <a:lnTo>
                    <a:pt x="1127630" y="176090"/>
                  </a:lnTo>
                  <a:cubicBezTo>
                    <a:pt x="1127630" y="273341"/>
                    <a:pt x="1048792" y="352179"/>
                    <a:pt x="951540" y="352179"/>
                  </a:cubicBezTo>
                  <a:lnTo>
                    <a:pt x="176090" y="352179"/>
                  </a:lnTo>
                  <a:cubicBezTo>
                    <a:pt x="78838" y="352179"/>
                    <a:pt x="0" y="273341"/>
                    <a:pt x="0" y="176090"/>
                  </a:cubicBezTo>
                  <a:lnTo>
                    <a:pt x="0" y="176090"/>
                  </a:lnTo>
                  <a:cubicBezTo>
                    <a:pt x="0" y="78838"/>
                    <a:pt x="78838" y="0"/>
                    <a:pt x="176090" y="0"/>
                  </a:cubicBezTo>
                  <a:close/>
                </a:path>
              </a:pathLst>
            </a:custGeom>
            <a:solidFill>
              <a:srgbClr val="D7C867"/>
            </a:solidFill>
          </p:spPr>
        </p:sp>
        <p:sp>
          <p:nvSpPr>
            <p:cNvPr name="TextBox 4" id="4"/>
            <p:cNvSpPr txBox="true"/>
            <p:nvPr/>
          </p:nvSpPr>
          <p:spPr>
            <a:xfrm>
              <a:off x="0" y="-38100"/>
              <a:ext cx="1127630" cy="390279"/>
            </a:xfrm>
            <a:prstGeom prst="rect">
              <a:avLst/>
            </a:prstGeom>
          </p:spPr>
          <p:txBody>
            <a:bodyPr anchor="ctr" rtlCol="false" tIns="24827" lIns="24827" bIns="24827" rIns="24827"/>
            <a:lstStyle/>
            <a:p>
              <a:pPr algn="ctr">
                <a:lnSpc>
                  <a:spcPts val="2940"/>
                </a:lnSpc>
                <a:spcBef>
                  <a:spcPct val="0"/>
                </a:spcBef>
              </a:pPr>
              <a:r>
                <a:rPr lang="en-US" sz="2100">
                  <a:solidFill>
                    <a:srgbClr val="000000"/>
                  </a:solidFill>
                  <a:latin typeface="Varela Round"/>
                  <a:ea typeface="Varela Round"/>
                  <a:cs typeface="Varela Round"/>
                  <a:sym typeface="Varela Round"/>
                </a:rPr>
                <a:t>ImageDataGenerator</a:t>
              </a:r>
            </a:p>
          </p:txBody>
        </p:sp>
      </p:grpSp>
      <p:sp>
        <p:nvSpPr>
          <p:cNvPr name="Freeform 5" id="5"/>
          <p:cNvSpPr/>
          <p:nvPr/>
        </p:nvSpPr>
        <p:spPr>
          <a:xfrm flipH="true" flipV="false" rot="-3288769">
            <a:off x="-1406643" y="-776835"/>
            <a:ext cx="2496262" cy="3016710"/>
          </a:xfrm>
          <a:custGeom>
            <a:avLst/>
            <a:gdLst/>
            <a:ahLst/>
            <a:cxnLst/>
            <a:rect r="r" b="b" t="t" l="l"/>
            <a:pathLst>
              <a:path h="3016710" w="2496262">
                <a:moveTo>
                  <a:pt x="2496262" y="0"/>
                </a:moveTo>
                <a:lnTo>
                  <a:pt x="0" y="0"/>
                </a:lnTo>
                <a:lnTo>
                  <a:pt x="0" y="3016710"/>
                </a:lnTo>
                <a:lnTo>
                  <a:pt x="2496262" y="3016710"/>
                </a:lnTo>
                <a:lnTo>
                  <a:pt x="2496262"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731520" y="6916134"/>
            <a:ext cx="8290560" cy="1501411"/>
            <a:chOff x="0" y="0"/>
            <a:chExt cx="3442580" cy="623447"/>
          </a:xfrm>
        </p:grpSpPr>
        <p:sp>
          <p:nvSpPr>
            <p:cNvPr name="Freeform 7" id="7"/>
            <p:cNvSpPr/>
            <p:nvPr/>
          </p:nvSpPr>
          <p:spPr>
            <a:xfrm flipH="false" flipV="false" rot="0">
              <a:off x="0" y="0"/>
              <a:ext cx="3442580" cy="623447"/>
            </a:xfrm>
            <a:custGeom>
              <a:avLst/>
              <a:gdLst/>
              <a:ahLst/>
              <a:cxnLst/>
              <a:rect r="r" b="b" t="t" l="l"/>
              <a:pathLst>
                <a:path h="623447" w="3442580">
                  <a:moveTo>
                    <a:pt x="32684" y="0"/>
                  </a:moveTo>
                  <a:lnTo>
                    <a:pt x="3409896" y="0"/>
                  </a:lnTo>
                  <a:cubicBezTo>
                    <a:pt x="3427947" y="0"/>
                    <a:pt x="3442580" y="14633"/>
                    <a:pt x="3442580" y="32684"/>
                  </a:cubicBezTo>
                  <a:lnTo>
                    <a:pt x="3442580" y="590763"/>
                  </a:lnTo>
                  <a:cubicBezTo>
                    <a:pt x="3442580" y="599432"/>
                    <a:pt x="3439136" y="607745"/>
                    <a:pt x="3433007" y="613874"/>
                  </a:cubicBezTo>
                  <a:cubicBezTo>
                    <a:pt x="3426878" y="620004"/>
                    <a:pt x="3418564" y="623447"/>
                    <a:pt x="3409896" y="623447"/>
                  </a:cubicBezTo>
                  <a:lnTo>
                    <a:pt x="32684" y="623447"/>
                  </a:lnTo>
                  <a:cubicBezTo>
                    <a:pt x="24016" y="623447"/>
                    <a:pt x="15702" y="620004"/>
                    <a:pt x="9573" y="613874"/>
                  </a:cubicBezTo>
                  <a:cubicBezTo>
                    <a:pt x="3443" y="607745"/>
                    <a:pt x="0" y="599432"/>
                    <a:pt x="0" y="590763"/>
                  </a:cubicBezTo>
                  <a:lnTo>
                    <a:pt x="0" y="32684"/>
                  </a:lnTo>
                  <a:cubicBezTo>
                    <a:pt x="0" y="24016"/>
                    <a:pt x="3443" y="15702"/>
                    <a:pt x="9573" y="9573"/>
                  </a:cubicBezTo>
                  <a:cubicBezTo>
                    <a:pt x="15702" y="3443"/>
                    <a:pt x="24016" y="0"/>
                    <a:pt x="32684" y="0"/>
                  </a:cubicBezTo>
                  <a:close/>
                </a:path>
              </a:pathLst>
            </a:custGeom>
            <a:solidFill>
              <a:srgbClr val="017A68"/>
            </a:solidFill>
          </p:spPr>
        </p:sp>
        <p:sp>
          <p:nvSpPr>
            <p:cNvPr name="TextBox 8" id="8"/>
            <p:cNvSpPr txBox="true"/>
            <p:nvPr/>
          </p:nvSpPr>
          <p:spPr>
            <a:xfrm>
              <a:off x="0" y="-19050"/>
              <a:ext cx="3442580" cy="642497"/>
            </a:xfrm>
            <a:prstGeom prst="rect">
              <a:avLst/>
            </a:prstGeom>
          </p:spPr>
          <p:txBody>
            <a:bodyPr anchor="ctr" rtlCol="false" tIns="24827" lIns="24827" bIns="24827" rIns="24827"/>
            <a:lstStyle/>
            <a:p>
              <a:pPr algn="ctr">
                <a:lnSpc>
                  <a:spcPts val="1299"/>
                </a:lnSpc>
                <a:spcBef>
                  <a:spcPct val="0"/>
                </a:spcBef>
              </a:pPr>
            </a:p>
          </p:txBody>
        </p:sp>
      </p:grpSp>
      <p:grpSp>
        <p:nvGrpSpPr>
          <p:cNvPr name="Group 9" id="9"/>
          <p:cNvGrpSpPr/>
          <p:nvPr/>
        </p:nvGrpSpPr>
        <p:grpSpPr>
          <a:xfrm rot="0">
            <a:off x="6728107" y="2620773"/>
            <a:ext cx="2715605" cy="848133"/>
            <a:chOff x="0" y="0"/>
            <a:chExt cx="1127630" cy="352179"/>
          </a:xfrm>
        </p:grpSpPr>
        <p:sp>
          <p:nvSpPr>
            <p:cNvPr name="Freeform 10" id="10"/>
            <p:cNvSpPr/>
            <p:nvPr/>
          </p:nvSpPr>
          <p:spPr>
            <a:xfrm flipH="false" flipV="false" rot="0">
              <a:off x="0" y="0"/>
              <a:ext cx="1127630" cy="352179"/>
            </a:xfrm>
            <a:custGeom>
              <a:avLst/>
              <a:gdLst/>
              <a:ahLst/>
              <a:cxnLst/>
              <a:rect r="r" b="b" t="t" l="l"/>
              <a:pathLst>
                <a:path h="352179" w="1127630">
                  <a:moveTo>
                    <a:pt x="176090" y="0"/>
                  </a:moveTo>
                  <a:lnTo>
                    <a:pt x="951540" y="0"/>
                  </a:lnTo>
                  <a:cubicBezTo>
                    <a:pt x="1048792" y="0"/>
                    <a:pt x="1127630" y="78838"/>
                    <a:pt x="1127630" y="176090"/>
                  </a:cubicBezTo>
                  <a:lnTo>
                    <a:pt x="1127630" y="176090"/>
                  </a:lnTo>
                  <a:cubicBezTo>
                    <a:pt x="1127630" y="273341"/>
                    <a:pt x="1048792" y="352179"/>
                    <a:pt x="951540" y="352179"/>
                  </a:cubicBezTo>
                  <a:lnTo>
                    <a:pt x="176090" y="352179"/>
                  </a:lnTo>
                  <a:cubicBezTo>
                    <a:pt x="78838" y="352179"/>
                    <a:pt x="0" y="273341"/>
                    <a:pt x="0" y="176090"/>
                  </a:cubicBezTo>
                  <a:lnTo>
                    <a:pt x="0" y="176090"/>
                  </a:lnTo>
                  <a:cubicBezTo>
                    <a:pt x="0" y="78838"/>
                    <a:pt x="78838" y="0"/>
                    <a:pt x="176090" y="0"/>
                  </a:cubicBezTo>
                  <a:close/>
                </a:path>
              </a:pathLst>
            </a:custGeom>
            <a:solidFill>
              <a:srgbClr val="D7C867"/>
            </a:solidFill>
          </p:spPr>
        </p:sp>
        <p:sp>
          <p:nvSpPr>
            <p:cNvPr name="TextBox 11" id="11"/>
            <p:cNvSpPr txBox="true"/>
            <p:nvPr/>
          </p:nvSpPr>
          <p:spPr>
            <a:xfrm>
              <a:off x="0" y="-38100"/>
              <a:ext cx="1127630" cy="390279"/>
            </a:xfrm>
            <a:prstGeom prst="rect">
              <a:avLst/>
            </a:prstGeom>
          </p:spPr>
          <p:txBody>
            <a:bodyPr anchor="ctr" rtlCol="false" tIns="24827" lIns="24827" bIns="24827" rIns="24827"/>
            <a:lstStyle/>
            <a:p>
              <a:pPr algn="ctr">
                <a:lnSpc>
                  <a:spcPts val="2940"/>
                </a:lnSpc>
                <a:spcBef>
                  <a:spcPct val="0"/>
                </a:spcBef>
              </a:pPr>
              <a:r>
                <a:rPr lang="en-US" sz="2100">
                  <a:solidFill>
                    <a:srgbClr val="000000"/>
                  </a:solidFill>
                  <a:latin typeface="Varela Round"/>
                  <a:ea typeface="Varela Round"/>
                  <a:cs typeface="Varela Round"/>
                  <a:sym typeface="Varela Round"/>
                </a:rPr>
                <a:t>Matplotlib</a:t>
              </a:r>
            </a:p>
          </p:txBody>
        </p:sp>
      </p:grpSp>
      <p:grpSp>
        <p:nvGrpSpPr>
          <p:cNvPr name="Group 12" id="12"/>
          <p:cNvGrpSpPr/>
          <p:nvPr/>
        </p:nvGrpSpPr>
        <p:grpSpPr>
          <a:xfrm rot="0">
            <a:off x="308093" y="2621704"/>
            <a:ext cx="2715605" cy="848133"/>
            <a:chOff x="0" y="0"/>
            <a:chExt cx="1127630" cy="352179"/>
          </a:xfrm>
        </p:grpSpPr>
        <p:sp>
          <p:nvSpPr>
            <p:cNvPr name="Freeform 13" id="13"/>
            <p:cNvSpPr/>
            <p:nvPr/>
          </p:nvSpPr>
          <p:spPr>
            <a:xfrm flipH="false" flipV="false" rot="0">
              <a:off x="0" y="0"/>
              <a:ext cx="1127630" cy="352179"/>
            </a:xfrm>
            <a:custGeom>
              <a:avLst/>
              <a:gdLst/>
              <a:ahLst/>
              <a:cxnLst/>
              <a:rect r="r" b="b" t="t" l="l"/>
              <a:pathLst>
                <a:path h="352179" w="1127630">
                  <a:moveTo>
                    <a:pt x="176090" y="0"/>
                  </a:moveTo>
                  <a:lnTo>
                    <a:pt x="951540" y="0"/>
                  </a:lnTo>
                  <a:cubicBezTo>
                    <a:pt x="1048792" y="0"/>
                    <a:pt x="1127630" y="78838"/>
                    <a:pt x="1127630" y="176090"/>
                  </a:cubicBezTo>
                  <a:lnTo>
                    <a:pt x="1127630" y="176090"/>
                  </a:lnTo>
                  <a:cubicBezTo>
                    <a:pt x="1127630" y="273341"/>
                    <a:pt x="1048792" y="352179"/>
                    <a:pt x="951540" y="352179"/>
                  </a:cubicBezTo>
                  <a:lnTo>
                    <a:pt x="176090" y="352179"/>
                  </a:lnTo>
                  <a:cubicBezTo>
                    <a:pt x="78838" y="352179"/>
                    <a:pt x="0" y="273341"/>
                    <a:pt x="0" y="176090"/>
                  </a:cubicBezTo>
                  <a:lnTo>
                    <a:pt x="0" y="176090"/>
                  </a:lnTo>
                  <a:cubicBezTo>
                    <a:pt x="0" y="78838"/>
                    <a:pt x="78838" y="0"/>
                    <a:pt x="176090" y="0"/>
                  </a:cubicBezTo>
                  <a:close/>
                </a:path>
              </a:pathLst>
            </a:custGeom>
            <a:solidFill>
              <a:srgbClr val="D7C867"/>
            </a:solidFill>
          </p:spPr>
        </p:sp>
        <p:sp>
          <p:nvSpPr>
            <p:cNvPr name="TextBox 14" id="14"/>
            <p:cNvSpPr txBox="true"/>
            <p:nvPr/>
          </p:nvSpPr>
          <p:spPr>
            <a:xfrm>
              <a:off x="0" y="-38100"/>
              <a:ext cx="1127630" cy="390279"/>
            </a:xfrm>
            <a:prstGeom prst="rect">
              <a:avLst/>
            </a:prstGeom>
          </p:spPr>
          <p:txBody>
            <a:bodyPr anchor="ctr" rtlCol="false" tIns="24827" lIns="24827" bIns="24827" rIns="24827"/>
            <a:lstStyle/>
            <a:p>
              <a:pPr algn="ctr">
                <a:lnSpc>
                  <a:spcPts val="2940"/>
                </a:lnSpc>
                <a:spcBef>
                  <a:spcPct val="0"/>
                </a:spcBef>
              </a:pPr>
              <a:r>
                <a:rPr lang="en-US" sz="2100">
                  <a:solidFill>
                    <a:srgbClr val="000000"/>
                  </a:solidFill>
                  <a:latin typeface="Varela Round"/>
                  <a:ea typeface="Varela Round"/>
                  <a:cs typeface="Varela Round"/>
                  <a:sym typeface="Varela Round"/>
                </a:rPr>
                <a:t>TensorFlow</a:t>
              </a:r>
            </a:p>
          </p:txBody>
        </p:sp>
      </p:grpSp>
      <p:sp>
        <p:nvSpPr>
          <p:cNvPr name="Freeform 15" id="15"/>
          <p:cNvSpPr/>
          <p:nvPr/>
        </p:nvSpPr>
        <p:spPr>
          <a:xfrm flipH="false" flipV="false" rot="0">
            <a:off x="3479845" y="3947630"/>
            <a:ext cx="2793909" cy="2130356"/>
          </a:xfrm>
          <a:custGeom>
            <a:avLst/>
            <a:gdLst/>
            <a:ahLst/>
            <a:cxnLst/>
            <a:rect r="r" b="b" t="t" l="l"/>
            <a:pathLst>
              <a:path h="2130356" w="2793909">
                <a:moveTo>
                  <a:pt x="0" y="0"/>
                </a:moveTo>
                <a:lnTo>
                  <a:pt x="2793910" y="0"/>
                </a:lnTo>
                <a:lnTo>
                  <a:pt x="2793910" y="2130356"/>
                </a:lnTo>
                <a:lnTo>
                  <a:pt x="0" y="2130356"/>
                </a:lnTo>
                <a:lnTo>
                  <a:pt x="0" y="0"/>
                </a:lnTo>
                <a:close/>
              </a:path>
            </a:pathLst>
          </a:custGeom>
          <a:blipFill>
            <a:blip r:embed="rId4"/>
            <a:stretch>
              <a:fillRect l="0" t="0" r="0" b="0"/>
            </a:stretch>
          </a:blipFill>
        </p:spPr>
      </p:sp>
      <p:sp>
        <p:nvSpPr>
          <p:cNvPr name="Freeform 16" id="16"/>
          <p:cNvSpPr/>
          <p:nvPr/>
        </p:nvSpPr>
        <p:spPr>
          <a:xfrm flipH="false" flipV="false" rot="0">
            <a:off x="308093" y="4136587"/>
            <a:ext cx="2696195" cy="1509869"/>
          </a:xfrm>
          <a:custGeom>
            <a:avLst/>
            <a:gdLst/>
            <a:ahLst/>
            <a:cxnLst/>
            <a:rect r="r" b="b" t="t" l="l"/>
            <a:pathLst>
              <a:path h="1509869" w="2696195">
                <a:moveTo>
                  <a:pt x="0" y="0"/>
                </a:moveTo>
                <a:lnTo>
                  <a:pt x="2696195" y="0"/>
                </a:lnTo>
                <a:lnTo>
                  <a:pt x="2696195" y="1509869"/>
                </a:lnTo>
                <a:lnTo>
                  <a:pt x="0" y="1509869"/>
                </a:lnTo>
                <a:lnTo>
                  <a:pt x="0" y="0"/>
                </a:lnTo>
                <a:close/>
              </a:path>
            </a:pathLst>
          </a:custGeom>
          <a:blipFill>
            <a:blip r:embed="rId5"/>
            <a:stretch>
              <a:fillRect l="0" t="0" r="0" b="0"/>
            </a:stretch>
          </a:blipFill>
        </p:spPr>
      </p:sp>
      <p:sp>
        <p:nvSpPr>
          <p:cNvPr name="Freeform 17" id="17"/>
          <p:cNvSpPr/>
          <p:nvPr/>
        </p:nvSpPr>
        <p:spPr>
          <a:xfrm flipH="false" flipV="false" rot="0">
            <a:off x="6728107" y="3863698"/>
            <a:ext cx="2681025" cy="2214288"/>
          </a:xfrm>
          <a:custGeom>
            <a:avLst/>
            <a:gdLst/>
            <a:ahLst/>
            <a:cxnLst/>
            <a:rect r="r" b="b" t="t" l="l"/>
            <a:pathLst>
              <a:path h="2214288" w="2681025">
                <a:moveTo>
                  <a:pt x="0" y="0"/>
                </a:moveTo>
                <a:lnTo>
                  <a:pt x="2681025" y="0"/>
                </a:lnTo>
                <a:lnTo>
                  <a:pt x="2681025" y="2214288"/>
                </a:lnTo>
                <a:lnTo>
                  <a:pt x="0" y="2214288"/>
                </a:lnTo>
                <a:lnTo>
                  <a:pt x="0" y="0"/>
                </a:lnTo>
                <a:close/>
              </a:path>
            </a:pathLst>
          </a:custGeom>
          <a:blipFill>
            <a:blip r:embed="rId6"/>
            <a:stretch>
              <a:fillRect l="0" t="0" r="0" b="0"/>
            </a:stretch>
          </a:blipFill>
        </p:spPr>
      </p:sp>
      <p:sp>
        <p:nvSpPr>
          <p:cNvPr name="TextBox 18" id="18"/>
          <p:cNvSpPr txBox="true"/>
          <p:nvPr/>
        </p:nvSpPr>
        <p:spPr>
          <a:xfrm rot="0">
            <a:off x="1793462" y="1150748"/>
            <a:ext cx="6804041" cy="803275"/>
          </a:xfrm>
          <a:prstGeom prst="rect">
            <a:avLst/>
          </a:prstGeom>
        </p:spPr>
        <p:txBody>
          <a:bodyPr anchor="t" rtlCol="false" tIns="0" lIns="0" bIns="0" rIns="0">
            <a:spAutoFit/>
          </a:bodyPr>
          <a:lstStyle/>
          <a:p>
            <a:pPr algn="ctr">
              <a:lnSpc>
                <a:spcPts val="5600"/>
              </a:lnSpc>
            </a:pPr>
            <a:r>
              <a:rPr lang="en-US" sz="7000">
                <a:solidFill>
                  <a:srgbClr val="017A68"/>
                </a:solidFill>
                <a:latin typeface="Staatliches"/>
                <a:ea typeface="Staatliches"/>
                <a:cs typeface="Staatliches"/>
                <a:sym typeface="Staatliches"/>
              </a:rPr>
              <a:t>1. TECHNOLOGY USED</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3288769">
            <a:off x="-1406643" y="-776835"/>
            <a:ext cx="2496262" cy="3016710"/>
          </a:xfrm>
          <a:custGeom>
            <a:avLst/>
            <a:gdLst/>
            <a:ahLst/>
            <a:cxnLst/>
            <a:rect r="r" b="b" t="t" l="l"/>
            <a:pathLst>
              <a:path h="3016710" w="2496262">
                <a:moveTo>
                  <a:pt x="2496262" y="0"/>
                </a:moveTo>
                <a:lnTo>
                  <a:pt x="0" y="0"/>
                </a:lnTo>
                <a:lnTo>
                  <a:pt x="0" y="3016710"/>
                </a:lnTo>
                <a:lnTo>
                  <a:pt x="2496262" y="3016710"/>
                </a:lnTo>
                <a:lnTo>
                  <a:pt x="2496262"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31520" y="6916134"/>
            <a:ext cx="8290560" cy="1501411"/>
            <a:chOff x="0" y="0"/>
            <a:chExt cx="3442580" cy="623447"/>
          </a:xfrm>
        </p:grpSpPr>
        <p:sp>
          <p:nvSpPr>
            <p:cNvPr name="Freeform 4" id="4"/>
            <p:cNvSpPr/>
            <p:nvPr/>
          </p:nvSpPr>
          <p:spPr>
            <a:xfrm flipH="false" flipV="false" rot="0">
              <a:off x="0" y="0"/>
              <a:ext cx="3442580" cy="623447"/>
            </a:xfrm>
            <a:custGeom>
              <a:avLst/>
              <a:gdLst/>
              <a:ahLst/>
              <a:cxnLst/>
              <a:rect r="r" b="b" t="t" l="l"/>
              <a:pathLst>
                <a:path h="623447" w="3442580">
                  <a:moveTo>
                    <a:pt x="32684" y="0"/>
                  </a:moveTo>
                  <a:lnTo>
                    <a:pt x="3409896" y="0"/>
                  </a:lnTo>
                  <a:cubicBezTo>
                    <a:pt x="3427947" y="0"/>
                    <a:pt x="3442580" y="14633"/>
                    <a:pt x="3442580" y="32684"/>
                  </a:cubicBezTo>
                  <a:lnTo>
                    <a:pt x="3442580" y="590763"/>
                  </a:lnTo>
                  <a:cubicBezTo>
                    <a:pt x="3442580" y="599432"/>
                    <a:pt x="3439136" y="607745"/>
                    <a:pt x="3433007" y="613874"/>
                  </a:cubicBezTo>
                  <a:cubicBezTo>
                    <a:pt x="3426878" y="620004"/>
                    <a:pt x="3418564" y="623447"/>
                    <a:pt x="3409896" y="623447"/>
                  </a:cubicBezTo>
                  <a:lnTo>
                    <a:pt x="32684" y="623447"/>
                  </a:lnTo>
                  <a:cubicBezTo>
                    <a:pt x="24016" y="623447"/>
                    <a:pt x="15702" y="620004"/>
                    <a:pt x="9573" y="613874"/>
                  </a:cubicBezTo>
                  <a:cubicBezTo>
                    <a:pt x="3443" y="607745"/>
                    <a:pt x="0" y="599432"/>
                    <a:pt x="0" y="590763"/>
                  </a:cubicBezTo>
                  <a:lnTo>
                    <a:pt x="0" y="32684"/>
                  </a:lnTo>
                  <a:cubicBezTo>
                    <a:pt x="0" y="24016"/>
                    <a:pt x="3443" y="15702"/>
                    <a:pt x="9573" y="9573"/>
                  </a:cubicBezTo>
                  <a:cubicBezTo>
                    <a:pt x="15702" y="3443"/>
                    <a:pt x="24016" y="0"/>
                    <a:pt x="32684" y="0"/>
                  </a:cubicBezTo>
                  <a:close/>
                </a:path>
              </a:pathLst>
            </a:custGeom>
            <a:solidFill>
              <a:srgbClr val="017A68"/>
            </a:solidFill>
          </p:spPr>
        </p:sp>
        <p:sp>
          <p:nvSpPr>
            <p:cNvPr name="TextBox 5" id="5"/>
            <p:cNvSpPr txBox="true"/>
            <p:nvPr/>
          </p:nvSpPr>
          <p:spPr>
            <a:xfrm>
              <a:off x="0" y="-19050"/>
              <a:ext cx="3442580" cy="642497"/>
            </a:xfrm>
            <a:prstGeom prst="rect">
              <a:avLst/>
            </a:prstGeom>
          </p:spPr>
          <p:txBody>
            <a:bodyPr anchor="ctr" rtlCol="false" tIns="24827" lIns="24827" bIns="24827" rIns="24827"/>
            <a:lstStyle/>
            <a:p>
              <a:pPr algn="ctr">
                <a:lnSpc>
                  <a:spcPts val="1299"/>
                </a:lnSpc>
                <a:spcBef>
                  <a:spcPct val="0"/>
                </a:spcBef>
              </a:pPr>
            </a:p>
          </p:txBody>
        </p:sp>
      </p:grpSp>
      <p:sp>
        <p:nvSpPr>
          <p:cNvPr name="Freeform 6" id="6"/>
          <p:cNvSpPr/>
          <p:nvPr/>
        </p:nvSpPr>
        <p:spPr>
          <a:xfrm flipH="false" flipV="false" rot="0">
            <a:off x="617416" y="3657600"/>
            <a:ext cx="8518769" cy="1735699"/>
          </a:xfrm>
          <a:custGeom>
            <a:avLst/>
            <a:gdLst/>
            <a:ahLst/>
            <a:cxnLst/>
            <a:rect r="r" b="b" t="t" l="l"/>
            <a:pathLst>
              <a:path h="1735699" w="8518769">
                <a:moveTo>
                  <a:pt x="0" y="0"/>
                </a:moveTo>
                <a:lnTo>
                  <a:pt x="8518768" y="0"/>
                </a:lnTo>
                <a:lnTo>
                  <a:pt x="8518768" y="1735699"/>
                </a:lnTo>
                <a:lnTo>
                  <a:pt x="0" y="1735699"/>
                </a:lnTo>
                <a:lnTo>
                  <a:pt x="0" y="0"/>
                </a:lnTo>
                <a:close/>
              </a:path>
            </a:pathLst>
          </a:custGeom>
          <a:blipFill>
            <a:blip r:embed="rId4"/>
            <a:stretch>
              <a:fillRect l="0" t="0" r="0" b="0"/>
            </a:stretch>
          </a:blipFill>
        </p:spPr>
      </p:sp>
      <p:sp>
        <p:nvSpPr>
          <p:cNvPr name="TextBox 7" id="7"/>
          <p:cNvSpPr txBox="true"/>
          <p:nvPr/>
        </p:nvSpPr>
        <p:spPr>
          <a:xfrm rot="0">
            <a:off x="1692302" y="785580"/>
            <a:ext cx="6804041" cy="1508125"/>
          </a:xfrm>
          <a:prstGeom prst="rect">
            <a:avLst/>
          </a:prstGeom>
        </p:spPr>
        <p:txBody>
          <a:bodyPr anchor="t" rtlCol="false" tIns="0" lIns="0" bIns="0" rIns="0">
            <a:spAutoFit/>
          </a:bodyPr>
          <a:lstStyle/>
          <a:p>
            <a:pPr algn="ctr">
              <a:lnSpc>
                <a:spcPts val="5600"/>
              </a:lnSpc>
            </a:pPr>
            <a:r>
              <a:rPr lang="en-US" sz="7000">
                <a:solidFill>
                  <a:srgbClr val="017A68"/>
                </a:solidFill>
                <a:latin typeface="Staatliches"/>
                <a:ea typeface="Staatliches"/>
                <a:cs typeface="Staatliches"/>
                <a:sym typeface="Staatliches"/>
              </a:rPr>
              <a:t>2. DATA COLLECTION AND PREPROCESSING</a:t>
            </a:r>
          </a:p>
        </p:txBody>
      </p:sp>
      <p:sp>
        <p:nvSpPr>
          <p:cNvPr name="TextBox 8" id="8"/>
          <p:cNvSpPr txBox="true"/>
          <p:nvPr/>
        </p:nvSpPr>
        <p:spPr>
          <a:xfrm rot="0">
            <a:off x="874646" y="2467414"/>
            <a:ext cx="8004307" cy="656590"/>
          </a:xfrm>
          <a:prstGeom prst="rect">
            <a:avLst/>
          </a:prstGeom>
        </p:spPr>
        <p:txBody>
          <a:bodyPr anchor="t" rtlCol="false" tIns="0" lIns="0" bIns="0" rIns="0">
            <a:spAutoFit/>
          </a:bodyPr>
          <a:lstStyle/>
          <a:p>
            <a:pPr algn="just" marL="410211" indent="-205106" lvl="1">
              <a:lnSpc>
                <a:spcPts val="2660"/>
              </a:lnSpc>
              <a:buFont typeface="Arial"/>
              <a:buChar char="•"/>
            </a:pPr>
            <a:r>
              <a:rPr lang="en-US" sz="1900">
                <a:solidFill>
                  <a:srgbClr val="000000"/>
                </a:solidFill>
                <a:latin typeface="Varela Round"/>
                <a:ea typeface="Varela Round"/>
                <a:cs typeface="Varela Round"/>
                <a:sym typeface="Varela Round"/>
              </a:rPr>
              <a:t>Feed the image dataset to train the model by inserting the path to the directory containing it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3288769">
            <a:off x="-1406643" y="-776835"/>
            <a:ext cx="2496262" cy="3016710"/>
          </a:xfrm>
          <a:custGeom>
            <a:avLst/>
            <a:gdLst/>
            <a:ahLst/>
            <a:cxnLst/>
            <a:rect r="r" b="b" t="t" l="l"/>
            <a:pathLst>
              <a:path h="3016710" w="2496262">
                <a:moveTo>
                  <a:pt x="2496262" y="0"/>
                </a:moveTo>
                <a:lnTo>
                  <a:pt x="0" y="0"/>
                </a:lnTo>
                <a:lnTo>
                  <a:pt x="0" y="3016710"/>
                </a:lnTo>
                <a:lnTo>
                  <a:pt x="2496262" y="3016710"/>
                </a:lnTo>
                <a:lnTo>
                  <a:pt x="2496262"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31520" y="6916134"/>
            <a:ext cx="8290560" cy="1501411"/>
            <a:chOff x="0" y="0"/>
            <a:chExt cx="3442580" cy="623447"/>
          </a:xfrm>
        </p:grpSpPr>
        <p:sp>
          <p:nvSpPr>
            <p:cNvPr name="Freeform 4" id="4"/>
            <p:cNvSpPr/>
            <p:nvPr/>
          </p:nvSpPr>
          <p:spPr>
            <a:xfrm flipH="false" flipV="false" rot="0">
              <a:off x="0" y="0"/>
              <a:ext cx="3442580" cy="623447"/>
            </a:xfrm>
            <a:custGeom>
              <a:avLst/>
              <a:gdLst/>
              <a:ahLst/>
              <a:cxnLst/>
              <a:rect r="r" b="b" t="t" l="l"/>
              <a:pathLst>
                <a:path h="623447" w="3442580">
                  <a:moveTo>
                    <a:pt x="32684" y="0"/>
                  </a:moveTo>
                  <a:lnTo>
                    <a:pt x="3409896" y="0"/>
                  </a:lnTo>
                  <a:cubicBezTo>
                    <a:pt x="3427947" y="0"/>
                    <a:pt x="3442580" y="14633"/>
                    <a:pt x="3442580" y="32684"/>
                  </a:cubicBezTo>
                  <a:lnTo>
                    <a:pt x="3442580" y="590763"/>
                  </a:lnTo>
                  <a:cubicBezTo>
                    <a:pt x="3442580" y="599432"/>
                    <a:pt x="3439136" y="607745"/>
                    <a:pt x="3433007" y="613874"/>
                  </a:cubicBezTo>
                  <a:cubicBezTo>
                    <a:pt x="3426878" y="620004"/>
                    <a:pt x="3418564" y="623447"/>
                    <a:pt x="3409896" y="623447"/>
                  </a:cubicBezTo>
                  <a:lnTo>
                    <a:pt x="32684" y="623447"/>
                  </a:lnTo>
                  <a:cubicBezTo>
                    <a:pt x="24016" y="623447"/>
                    <a:pt x="15702" y="620004"/>
                    <a:pt x="9573" y="613874"/>
                  </a:cubicBezTo>
                  <a:cubicBezTo>
                    <a:pt x="3443" y="607745"/>
                    <a:pt x="0" y="599432"/>
                    <a:pt x="0" y="590763"/>
                  </a:cubicBezTo>
                  <a:lnTo>
                    <a:pt x="0" y="32684"/>
                  </a:lnTo>
                  <a:cubicBezTo>
                    <a:pt x="0" y="24016"/>
                    <a:pt x="3443" y="15702"/>
                    <a:pt x="9573" y="9573"/>
                  </a:cubicBezTo>
                  <a:cubicBezTo>
                    <a:pt x="15702" y="3443"/>
                    <a:pt x="24016" y="0"/>
                    <a:pt x="32684" y="0"/>
                  </a:cubicBezTo>
                  <a:close/>
                </a:path>
              </a:pathLst>
            </a:custGeom>
            <a:solidFill>
              <a:srgbClr val="017A68"/>
            </a:solidFill>
          </p:spPr>
        </p:sp>
        <p:sp>
          <p:nvSpPr>
            <p:cNvPr name="TextBox 5" id="5"/>
            <p:cNvSpPr txBox="true"/>
            <p:nvPr/>
          </p:nvSpPr>
          <p:spPr>
            <a:xfrm>
              <a:off x="0" y="-19050"/>
              <a:ext cx="3442580" cy="642497"/>
            </a:xfrm>
            <a:prstGeom prst="rect">
              <a:avLst/>
            </a:prstGeom>
          </p:spPr>
          <p:txBody>
            <a:bodyPr anchor="ctr" rtlCol="false" tIns="24827" lIns="24827" bIns="24827" rIns="24827"/>
            <a:lstStyle/>
            <a:p>
              <a:pPr algn="ctr">
                <a:lnSpc>
                  <a:spcPts val="1299"/>
                </a:lnSpc>
                <a:spcBef>
                  <a:spcPct val="0"/>
                </a:spcBef>
              </a:pPr>
            </a:p>
          </p:txBody>
        </p:sp>
      </p:grpSp>
      <p:sp>
        <p:nvSpPr>
          <p:cNvPr name="Freeform 6" id="6"/>
          <p:cNvSpPr/>
          <p:nvPr/>
        </p:nvSpPr>
        <p:spPr>
          <a:xfrm flipH="false" flipV="false" rot="0">
            <a:off x="2350179" y="3291507"/>
            <a:ext cx="5488286" cy="3168570"/>
          </a:xfrm>
          <a:custGeom>
            <a:avLst/>
            <a:gdLst/>
            <a:ahLst/>
            <a:cxnLst/>
            <a:rect r="r" b="b" t="t" l="l"/>
            <a:pathLst>
              <a:path h="3168570" w="5488286">
                <a:moveTo>
                  <a:pt x="0" y="0"/>
                </a:moveTo>
                <a:lnTo>
                  <a:pt x="5488286" y="0"/>
                </a:lnTo>
                <a:lnTo>
                  <a:pt x="5488286" y="3168570"/>
                </a:lnTo>
                <a:lnTo>
                  <a:pt x="0" y="3168570"/>
                </a:lnTo>
                <a:lnTo>
                  <a:pt x="0" y="0"/>
                </a:lnTo>
                <a:close/>
              </a:path>
            </a:pathLst>
          </a:custGeom>
          <a:blipFill>
            <a:blip r:embed="rId4"/>
            <a:stretch>
              <a:fillRect l="0" t="0" r="0" b="0"/>
            </a:stretch>
          </a:blipFill>
        </p:spPr>
      </p:sp>
      <p:sp>
        <p:nvSpPr>
          <p:cNvPr name="TextBox 7" id="7"/>
          <p:cNvSpPr txBox="true"/>
          <p:nvPr/>
        </p:nvSpPr>
        <p:spPr>
          <a:xfrm rot="0">
            <a:off x="1692302" y="785580"/>
            <a:ext cx="6804041" cy="1508125"/>
          </a:xfrm>
          <a:prstGeom prst="rect">
            <a:avLst/>
          </a:prstGeom>
        </p:spPr>
        <p:txBody>
          <a:bodyPr anchor="t" rtlCol="false" tIns="0" lIns="0" bIns="0" rIns="0">
            <a:spAutoFit/>
          </a:bodyPr>
          <a:lstStyle/>
          <a:p>
            <a:pPr algn="ctr">
              <a:lnSpc>
                <a:spcPts val="5600"/>
              </a:lnSpc>
            </a:pPr>
            <a:r>
              <a:rPr lang="en-US" sz="7000">
                <a:solidFill>
                  <a:srgbClr val="017A68"/>
                </a:solidFill>
                <a:latin typeface="Staatliches"/>
                <a:ea typeface="Staatliches"/>
                <a:cs typeface="Staatliches"/>
                <a:sym typeface="Staatliches"/>
              </a:rPr>
              <a:t>2. DATA COLLECTION AND PREPROCESSING</a:t>
            </a:r>
          </a:p>
        </p:txBody>
      </p:sp>
      <p:sp>
        <p:nvSpPr>
          <p:cNvPr name="TextBox 8" id="8"/>
          <p:cNvSpPr txBox="true"/>
          <p:nvPr/>
        </p:nvSpPr>
        <p:spPr>
          <a:xfrm rot="0">
            <a:off x="880319" y="2444417"/>
            <a:ext cx="8428006" cy="656590"/>
          </a:xfrm>
          <a:prstGeom prst="rect">
            <a:avLst/>
          </a:prstGeom>
        </p:spPr>
        <p:txBody>
          <a:bodyPr anchor="t" rtlCol="false" tIns="0" lIns="0" bIns="0" rIns="0">
            <a:spAutoFit/>
          </a:bodyPr>
          <a:lstStyle/>
          <a:p>
            <a:pPr algn="just" marL="410211" indent="-205106" lvl="1">
              <a:lnSpc>
                <a:spcPts val="2660"/>
              </a:lnSpc>
              <a:buFont typeface="Arial"/>
              <a:buChar char="•"/>
            </a:pPr>
            <a:r>
              <a:rPr lang="en-US" sz="1900">
                <a:solidFill>
                  <a:srgbClr val="2E2E30"/>
                </a:solidFill>
                <a:latin typeface="Varela Round"/>
                <a:ea typeface="Varela Round"/>
                <a:cs typeface="Varela Round"/>
                <a:sym typeface="Varela Round"/>
              </a:rPr>
              <a:t>Initialize ImageDataGenerator for training set to augment data to generate more variations of images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3288769">
            <a:off x="-1406643" y="-776835"/>
            <a:ext cx="2496262" cy="3016710"/>
          </a:xfrm>
          <a:custGeom>
            <a:avLst/>
            <a:gdLst/>
            <a:ahLst/>
            <a:cxnLst/>
            <a:rect r="r" b="b" t="t" l="l"/>
            <a:pathLst>
              <a:path h="3016710" w="2496262">
                <a:moveTo>
                  <a:pt x="2496262" y="0"/>
                </a:moveTo>
                <a:lnTo>
                  <a:pt x="0" y="0"/>
                </a:lnTo>
                <a:lnTo>
                  <a:pt x="0" y="3016710"/>
                </a:lnTo>
                <a:lnTo>
                  <a:pt x="2496262" y="3016710"/>
                </a:lnTo>
                <a:lnTo>
                  <a:pt x="2496262"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31520" y="6916134"/>
            <a:ext cx="8290560" cy="1501411"/>
            <a:chOff x="0" y="0"/>
            <a:chExt cx="3442580" cy="623447"/>
          </a:xfrm>
        </p:grpSpPr>
        <p:sp>
          <p:nvSpPr>
            <p:cNvPr name="Freeform 4" id="4"/>
            <p:cNvSpPr/>
            <p:nvPr/>
          </p:nvSpPr>
          <p:spPr>
            <a:xfrm flipH="false" flipV="false" rot="0">
              <a:off x="0" y="0"/>
              <a:ext cx="3442580" cy="623447"/>
            </a:xfrm>
            <a:custGeom>
              <a:avLst/>
              <a:gdLst/>
              <a:ahLst/>
              <a:cxnLst/>
              <a:rect r="r" b="b" t="t" l="l"/>
              <a:pathLst>
                <a:path h="623447" w="3442580">
                  <a:moveTo>
                    <a:pt x="32684" y="0"/>
                  </a:moveTo>
                  <a:lnTo>
                    <a:pt x="3409896" y="0"/>
                  </a:lnTo>
                  <a:cubicBezTo>
                    <a:pt x="3427947" y="0"/>
                    <a:pt x="3442580" y="14633"/>
                    <a:pt x="3442580" y="32684"/>
                  </a:cubicBezTo>
                  <a:lnTo>
                    <a:pt x="3442580" y="590763"/>
                  </a:lnTo>
                  <a:cubicBezTo>
                    <a:pt x="3442580" y="599432"/>
                    <a:pt x="3439136" y="607745"/>
                    <a:pt x="3433007" y="613874"/>
                  </a:cubicBezTo>
                  <a:cubicBezTo>
                    <a:pt x="3426878" y="620004"/>
                    <a:pt x="3418564" y="623447"/>
                    <a:pt x="3409896" y="623447"/>
                  </a:cubicBezTo>
                  <a:lnTo>
                    <a:pt x="32684" y="623447"/>
                  </a:lnTo>
                  <a:cubicBezTo>
                    <a:pt x="24016" y="623447"/>
                    <a:pt x="15702" y="620004"/>
                    <a:pt x="9573" y="613874"/>
                  </a:cubicBezTo>
                  <a:cubicBezTo>
                    <a:pt x="3443" y="607745"/>
                    <a:pt x="0" y="599432"/>
                    <a:pt x="0" y="590763"/>
                  </a:cubicBezTo>
                  <a:lnTo>
                    <a:pt x="0" y="32684"/>
                  </a:lnTo>
                  <a:cubicBezTo>
                    <a:pt x="0" y="24016"/>
                    <a:pt x="3443" y="15702"/>
                    <a:pt x="9573" y="9573"/>
                  </a:cubicBezTo>
                  <a:cubicBezTo>
                    <a:pt x="15702" y="3443"/>
                    <a:pt x="24016" y="0"/>
                    <a:pt x="32684" y="0"/>
                  </a:cubicBezTo>
                  <a:close/>
                </a:path>
              </a:pathLst>
            </a:custGeom>
            <a:solidFill>
              <a:srgbClr val="017A68"/>
            </a:solidFill>
          </p:spPr>
        </p:sp>
        <p:sp>
          <p:nvSpPr>
            <p:cNvPr name="TextBox 5" id="5"/>
            <p:cNvSpPr txBox="true"/>
            <p:nvPr/>
          </p:nvSpPr>
          <p:spPr>
            <a:xfrm>
              <a:off x="0" y="-19050"/>
              <a:ext cx="3442580" cy="642497"/>
            </a:xfrm>
            <a:prstGeom prst="rect">
              <a:avLst/>
            </a:prstGeom>
          </p:spPr>
          <p:txBody>
            <a:bodyPr anchor="ctr" rtlCol="false" tIns="24827" lIns="24827" bIns="24827" rIns="24827"/>
            <a:lstStyle/>
            <a:p>
              <a:pPr algn="ctr">
                <a:lnSpc>
                  <a:spcPts val="1299"/>
                </a:lnSpc>
                <a:spcBef>
                  <a:spcPct val="0"/>
                </a:spcBef>
              </a:pPr>
            </a:p>
          </p:txBody>
        </p:sp>
      </p:grpSp>
      <p:sp>
        <p:nvSpPr>
          <p:cNvPr name="Freeform 6" id="6"/>
          <p:cNvSpPr/>
          <p:nvPr/>
        </p:nvSpPr>
        <p:spPr>
          <a:xfrm flipH="false" flipV="false" rot="0">
            <a:off x="1563138" y="3372447"/>
            <a:ext cx="6627325" cy="2916691"/>
          </a:xfrm>
          <a:custGeom>
            <a:avLst/>
            <a:gdLst/>
            <a:ahLst/>
            <a:cxnLst/>
            <a:rect r="r" b="b" t="t" l="l"/>
            <a:pathLst>
              <a:path h="2916691" w="6627325">
                <a:moveTo>
                  <a:pt x="0" y="0"/>
                </a:moveTo>
                <a:lnTo>
                  <a:pt x="6627324" y="0"/>
                </a:lnTo>
                <a:lnTo>
                  <a:pt x="6627324" y="2916692"/>
                </a:lnTo>
                <a:lnTo>
                  <a:pt x="0" y="2916692"/>
                </a:lnTo>
                <a:lnTo>
                  <a:pt x="0" y="0"/>
                </a:lnTo>
                <a:close/>
              </a:path>
            </a:pathLst>
          </a:custGeom>
          <a:blipFill>
            <a:blip r:embed="rId4"/>
            <a:stretch>
              <a:fillRect l="0" t="0" r="0" b="0"/>
            </a:stretch>
          </a:blipFill>
        </p:spPr>
      </p:sp>
      <p:sp>
        <p:nvSpPr>
          <p:cNvPr name="TextBox 7" id="7"/>
          <p:cNvSpPr txBox="true"/>
          <p:nvPr/>
        </p:nvSpPr>
        <p:spPr>
          <a:xfrm rot="0">
            <a:off x="1692302" y="785580"/>
            <a:ext cx="6804041" cy="1508125"/>
          </a:xfrm>
          <a:prstGeom prst="rect">
            <a:avLst/>
          </a:prstGeom>
        </p:spPr>
        <p:txBody>
          <a:bodyPr anchor="t" rtlCol="false" tIns="0" lIns="0" bIns="0" rIns="0">
            <a:spAutoFit/>
          </a:bodyPr>
          <a:lstStyle/>
          <a:p>
            <a:pPr algn="ctr">
              <a:lnSpc>
                <a:spcPts val="5600"/>
              </a:lnSpc>
            </a:pPr>
            <a:r>
              <a:rPr lang="en-US" sz="7000">
                <a:solidFill>
                  <a:srgbClr val="017A68"/>
                </a:solidFill>
                <a:latin typeface="Staatliches"/>
                <a:ea typeface="Staatliches"/>
                <a:cs typeface="Staatliches"/>
                <a:sym typeface="Staatliches"/>
              </a:rPr>
              <a:t>2. DATA COLLECTION AND PREPROCESSING</a:t>
            </a:r>
          </a:p>
        </p:txBody>
      </p:sp>
      <p:sp>
        <p:nvSpPr>
          <p:cNvPr name="TextBox 8" id="8"/>
          <p:cNvSpPr txBox="true"/>
          <p:nvPr/>
        </p:nvSpPr>
        <p:spPr>
          <a:xfrm rot="0">
            <a:off x="737556" y="2487257"/>
            <a:ext cx="8713533" cy="656590"/>
          </a:xfrm>
          <a:prstGeom prst="rect">
            <a:avLst/>
          </a:prstGeom>
        </p:spPr>
        <p:txBody>
          <a:bodyPr anchor="t" rtlCol="false" tIns="0" lIns="0" bIns="0" rIns="0">
            <a:spAutoFit/>
          </a:bodyPr>
          <a:lstStyle/>
          <a:p>
            <a:pPr algn="just" marL="410211" indent="-205106" lvl="1">
              <a:lnSpc>
                <a:spcPts val="2660"/>
              </a:lnSpc>
              <a:buFont typeface="Arial"/>
              <a:buChar char="•"/>
            </a:pPr>
            <a:r>
              <a:rPr lang="en-US" sz="1900">
                <a:solidFill>
                  <a:srgbClr val="2E2E30"/>
                </a:solidFill>
                <a:latin typeface="Varela Round"/>
                <a:ea typeface="Varela Round"/>
                <a:cs typeface="Varela Round"/>
                <a:sym typeface="Varela Round"/>
              </a:rPr>
              <a:t>Normalize pixel values ​​to the range [0, 1] without applying other transformations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3288769">
            <a:off x="-1406643" y="-776835"/>
            <a:ext cx="2496262" cy="3016710"/>
          </a:xfrm>
          <a:custGeom>
            <a:avLst/>
            <a:gdLst/>
            <a:ahLst/>
            <a:cxnLst/>
            <a:rect r="r" b="b" t="t" l="l"/>
            <a:pathLst>
              <a:path h="3016710" w="2496262">
                <a:moveTo>
                  <a:pt x="2496262" y="0"/>
                </a:moveTo>
                <a:lnTo>
                  <a:pt x="0" y="0"/>
                </a:lnTo>
                <a:lnTo>
                  <a:pt x="0" y="3016710"/>
                </a:lnTo>
                <a:lnTo>
                  <a:pt x="2496262" y="3016710"/>
                </a:lnTo>
                <a:lnTo>
                  <a:pt x="2496262"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31520" y="6916134"/>
            <a:ext cx="8290560" cy="1501411"/>
            <a:chOff x="0" y="0"/>
            <a:chExt cx="3442580" cy="623447"/>
          </a:xfrm>
        </p:grpSpPr>
        <p:sp>
          <p:nvSpPr>
            <p:cNvPr name="Freeform 4" id="4"/>
            <p:cNvSpPr/>
            <p:nvPr/>
          </p:nvSpPr>
          <p:spPr>
            <a:xfrm flipH="false" flipV="false" rot="0">
              <a:off x="0" y="0"/>
              <a:ext cx="3442580" cy="623447"/>
            </a:xfrm>
            <a:custGeom>
              <a:avLst/>
              <a:gdLst/>
              <a:ahLst/>
              <a:cxnLst/>
              <a:rect r="r" b="b" t="t" l="l"/>
              <a:pathLst>
                <a:path h="623447" w="3442580">
                  <a:moveTo>
                    <a:pt x="32684" y="0"/>
                  </a:moveTo>
                  <a:lnTo>
                    <a:pt x="3409896" y="0"/>
                  </a:lnTo>
                  <a:cubicBezTo>
                    <a:pt x="3427947" y="0"/>
                    <a:pt x="3442580" y="14633"/>
                    <a:pt x="3442580" y="32684"/>
                  </a:cubicBezTo>
                  <a:lnTo>
                    <a:pt x="3442580" y="590763"/>
                  </a:lnTo>
                  <a:cubicBezTo>
                    <a:pt x="3442580" y="599432"/>
                    <a:pt x="3439136" y="607745"/>
                    <a:pt x="3433007" y="613874"/>
                  </a:cubicBezTo>
                  <a:cubicBezTo>
                    <a:pt x="3426878" y="620004"/>
                    <a:pt x="3418564" y="623447"/>
                    <a:pt x="3409896" y="623447"/>
                  </a:cubicBezTo>
                  <a:lnTo>
                    <a:pt x="32684" y="623447"/>
                  </a:lnTo>
                  <a:cubicBezTo>
                    <a:pt x="24016" y="623447"/>
                    <a:pt x="15702" y="620004"/>
                    <a:pt x="9573" y="613874"/>
                  </a:cubicBezTo>
                  <a:cubicBezTo>
                    <a:pt x="3443" y="607745"/>
                    <a:pt x="0" y="599432"/>
                    <a:pt x="0" y="590763"/>
                  </a:cubicBezTo>
                  <a:lnTo>
                    <a:pt x="0" y="32684"/>
                  </a:lnTo>
                  <a:cubicBezTo>
                    <a:pt x="0" y="24016"/>
                    <a:pt x="3443" y="15702"/>
                    <a:pt x="9573" y="9573"/>
                  </a:cubicBezTo>
                  <a:cubicBezTo>
                    <a:pt x="15702" y="3443"/>
                    <a:pt x="24016" y="0"/>
                    <a:pt x="32684" y="0"/>
                  </a:cubicBezTo>
                  <a:close/>
                </a:path>
              </a:pathLst>
            </a:custGeom>
            <a:solidFill>
              <a:srgbClr val="017A68"/>
            </a:solidFill>
          </p:spPr>
        </p:sp>
        <p:sp>
          <p:nvSpPr>
            <p:cNvPr name="TextBox 5" id="5"/>
            <p:cNvSpPr txBox="true"/>
            <p:nvPr/>
          </p:nvSpPr>
          <p:spPr>
            <a:xfrm>
              <a:off x="0" y="-19050"/>
              <a:ext cx="3442580" cy="642497"/>
            </a:xfrm>
            <a:prstGeom prst="rect">
              <a:avLst/>
            </a:prstGeom>
          </p:spPr>
          <p:txBody>
            <a:bodyPr anchor="ctr" rtlCol="false" tIns="24827" lIns="24827" bIns="24827" rIns="24827"/>
            <a:lstStyle/>
            <a:p>
              <a:pPr algn="ctr">
                <a:lnSpc>
                  <a:spcPts val="1299"/>
                </a:lnSpc>
                <a:spcBef>
                  <a:spcPct val="0"/>
                </a:spcBef>
              </a:pPr>
            </a:p>
          </p:txBody>
        </p:sp>
      </p:grpSp>
      <p:sp>
        <p:nvSpPr>
          <p:cNvPr name="Freeform 6" id="6"/>
          <p:cNvSpPr/>
          <p:nvPr/>
        </p:nvSpPr>
        <p:spPr>
          <a:xfrm flipH="false" flipV="false" rot="0">
            <a:off x="1457458" y="3129402"/>
            <a:ext cx="7564622" cy="2951034"/>
          </a:xfrm>
          <a:custGeom>
            <a:avLst/>
            <a:gdLst/>
            <a:ahLst/>
            <a:cxnLst/>
            <a:rect r="r" b="b" t="t" l="l"/>
            <a:pathLst>
              <a:path h="2951034" w="7564622">
                <a:moveTo>
                  <a:pt x="0" y="0"/>
                </a:moveTo>
                <a:lnTo>
                  <a:pt x="7564622" y="0"/>
                </a:lnTo>
                <a:lnTo>
                  <a:pt x="7564622" y="2951034"/>
                </a:lnTo>
                <a:lnTo>
                  <a:pt x="0" y="2951034"/>
                </a:lnTo>
                <a:lnTo>
                  <a:pt x="0" y="0"/>
                </a:lnTo>
                <a:close/>
              </a:path>
            </a:pathLst>
          </a:custGeom>
          <a:blipFill>
            <a:blip r:embed="rId4"/>
            <a:stretch>
              <a:fillRect l="0" t="0" r="0" b="0"/>
            </a:stretch>
          </a:blipFill>
        </p:spPr>
      </p:sp>
      <p:sp>
        <p:nvSpPr>
          <p:cNvPr name="TextBox 7" id="7"/>
          <p:cNvSpPr txBox="true"/>
          <p:nvPr/>
        </p:nvSpPr>
        <p:spPr>
          <a:xfrm rot="0">
            <a:off x="1692302" y="785580"/>
            <a:ext cx="6804041" cy="1508125"/>
          </a:xfrm>
          <a:prstGeom prst="rect">
            <a:avLst/>
          </a:prstGeom>
        </p:spPr>
        <p:txBody>
          <a:bodyPr anchor="t" rtlCol="false" tIns="0" lIns="0" bIns="0" rIns="0">
            <a:spAutoFit/>
          </a:bodyPr>
          <a:lstStyle/>
          <a:p>
            <a:pPr algn="ctr">
              <a:lnSpc>
                <a:spcPts val="5600"/>
              </a:lnSpc>
            </a:pPr>
            <a:r>
              <a:rPr lang="en-US" sz="7000">
                <a:solidFill>
                  <a:srgbClr val="017A68"/>
                </a:solidFill>
                <a:latin typeface="Staatliches"/>
                <a:ea typeface="Staatliches"/>
                <a:cs typeface="Staatliches"/>
                <a:sym typeface="Staatliches"/>
              </a:rPr>
              <a:t>2. DATA COLLECTION AND PREPROCESSING</a:t>
            </a:r>
          </a:p>
        </p:txBody>
      </p:sp>
      <p:sp>
        <p:nvSpPr>
          <p:cNvPr name="TextBox 8" id="8"/>
          <p:cNvSpPr txBox="true"/>
          <p:nvPr/>
        </p:nvSpPr>
        <p:spPr>
          <a:xfrm rot="0">
            <a:off x="928974" y="2359788"/>
            <a:ext cx="6520279" cy="464820"/>
          </a:xfrm>
          <a:prstGeom prst="rect">
            <a:avLst/>
          </a:prstGeom>
        </p:spPr>
        <p:txBody>
          <a:bodyPr anchor="t" rtlCol="false" tIns="0" lIns="0" bIns="0" rIns="0">
            <a:spAutoFit/>
          </a:bodyPr>
          <a:lstStyle/>
          <a:p>
            <a:pPr algn="just" marL="582927" indent="-291463" lvl="1">
              <a:lnSpc>
                <a:spcPts val="3779"/>
              </a:lnSpc>
              <a:buFont typeface="Arial"/>
              <a:buChar char="•"/>
            </a:pPr>
            <a:r>
              <a:rPr lang="en-US" sz="2699">
                <a:solidFill>
                  <a:srgbClr val="2E2E30"/>
                </a:solidFill>
                <a:latin typeface="Varela Round"/>
                <a:ea typeface="Varela Round"/>
                <a:cs typeface="Varela Round"/>
                <a:sym typeface="Varela Round"/>
              </a:rPr>
              <a:t>C</a:t>
            </a:r>
            <a:r>
              <a:rPr lang="en-US" sz="2699">
                <a:solidFill>
                  <a:srgbClr val="2E2E30"/>
                </a:solidFill>
                <a:latin typeface="Varela Round"/>
                <a:ea typeface="Varela Round"/>
                <a:cs typeface="Varela Round"/>
                <a:sym typeface="Varela Round"/>
              </a:rPr>
              <a:t>reating a generator for the test set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3288769">
            <a:off x="-1406643" y="-776835"/>
            <a:ext cx="2496262" cy="3016710"/>
          </a:xfrm>
          <a:custGeom>
            <a:avLst/>
            <a:gdLst/>
            <a:ahLst/>
            <a:cxnLst/>
            <a:rect r="r" b="b" t="t" l="l"/>
            <a:pathLst>
              <a:path h="3016710" w="2496262">
                <a:moveTo>
                  <a:pt x="2496262" y="0"/>
                </a:moveTo>
                <a:lnTo>
                  <a:pt x="0" y="0"/>
                </a:lnTo>
                <a:lnTo>
                  <a:pt x="0" y="3016710"/>
                </a:lnTo>
                <a:lnTo>
                  <a:pt x="2496262" y="3016710"/>
                </a:lnTo>
                <a:lnTo>
                  <a:pt x="2496262"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31520" y="6916134"/>
            <a:ext cx="8290560" cy="1501411"/>
            <a:chOff x="0" y="0"/>
            <a:chExt cx="3442580" cy="623447"/>
          </a:xfrm>
        </p:grpSpPr>
        <p:sp>
          <p:nvSpPr>
            <p:cNvPr name="Freeform 4" id="4"/>
            <p:cNvSpPr/>
            <p:nvPr/>
          </p:nvSpPr>
          <p:spPr>
            <a:xfrm flipH="false" flipV="false" rot="0">
              <a:off x="0" y="0"/>
              <a:ext cx="3442580" cy="623447"/>
            </a:xfrm>
            <a:custGeom>
              <a:avLst/>
              <a:gdLst/>
              <a:ahLst/>
              <a:cxnLst/>
              <a:rect r="r" b="b" t="t" l="l"/>
              <a:pathLst>
                <a:path h="623447" w="3442580">
                  <a:moveTo>
                    <a:pt x="32684" y="0"/>
                  </a:moveTo>
                  <a:lnTo>
                    <a:pt x="3409896" y="0"/>
                  </a:lnTo>
                  <a:cubicBezTo>
                    <a:pt x="3427947" y="0"/>
                    <a:pt x="3442580" y="14633"/>
                    <a:pt x="3442580" y="32684"/>
                  </a:cubicBezTo>
                  <a:lnTo>
                    <a:pt x="3442580" y="590763"/>
                  </a:lnTo>
                  <a:cubicBezTo>
                    <a:pt x="3442580" y="599432"/>
                    <a:pt x="3439136" y="607745"/>
                    <a:pt x="3433007" y="613874"/>
                  </a:cubicBezTo>
                  <a:cubicBezTo>
                    <a:pt x="3426878" y="620004"/>
                    <a:pt x="3418564" y="623447"/>
                    <a:pt x="3409896" y="623447"/>
                  </a:cubicBezTo>
                  <a:lnTo>
                    <a:pt x="32684" y="623447"/>
                  </a:lnTo>
                  <a:cubicBezTo>
                    <a:pt x="24016" y="623447"/>
                    <a:pt x="15702" y="620004"/>
                    <a:pt x="9573" y="613874"/>
                  </a:cubicBezTo>
                  <a:cubicBezTo>
                    <a:pt x="3443" y="607745"/>
                    <a:pt x="0" y="599432"/>
                    <a:pt x="0" y="590763"/>
                  </a:cubicBezTo>
                  <a:lnTo>
                    <a:pt x="0" y="32684"/>
                  </a:lnTo>
                  <a:cubicBezTo>
                    <a:pt x="0" y="24016"/>
                    <a:pt x="3443" y="15702"/>
                    <a:pt x="9573" y="9573"/>
                  </a:cubicBezTo>
                  <a:cubicBezTo>
                    <a:pt x="15702" y="3443"/>
                    <a:pt x="24016" y="0"/>
                    <a:pt x="32684" y="0"/>
                  </a:cubicBezTo>
                  <a:close/>
                </a:path>
              </a:pathLst>
            </a:custGeom>
            <a:solidFill>
              <a:srgbClr val="017A68"/>
            </a:solidFill>
          </p:spPr>
        </p:sp>
        <p:sp>
          <p:nvSpPr>
            <p:cNvPr name="TextBox 5" id="5"/>
            <p:cNvSpPr txBox="true"/>
            <p:nvPr/>
          </p:nvSpPr>
          <p:spPr>
            <a:xfrm>
              <a:off x="0" y="-19050"/>
              <a:ext cx="3442580" cy="642497"/>
            </a:xfrm>
            <a:prstGeom prst="rect">
              <a:avLst/>
            </a:prstGeom>
          </p:spPr>
          <p:txBody>
            <a:bodyPr anchor="ctr" rtlCol="false" tIns="24827" lIns="24827" bIns="24827" rIns="24827"/>
            <a:lstStyle/>
            <a:p>
              <a:pPr algn="ctr">
                <a:lnSpc>
                  <a:spcPts val="1299"/>
                </a:lnSpc>
                <a:spcBef>
                  <a:spcPct val="0"/>
                </a:spcBef>
              </a:pPr>
            </a:p>
          </p:txBody>
        </p:sp>
      </p:grpSp>
      <p:sp>
        <p:nvSpPr>
          <p:cNvPr name="Freeform 6" id="6"/>
          <p:cNvSpPr/>
          <p:nvPr/>
        </p:nvSpPr>
        <p:spPr>
          <a:xfrm flipH="false" flipV="false" rot="0">
            <a:off x="1793462" y="2889114"/>
            <a:ext cx="6218170" cy="768486"/>
          </a:xfrm>
          <a:custGeom>
            <a:avLst/>
            <a:gdLst/>
            <a:ahLst/>
            <a:cxnLst/>
            <a:rect r="r" b="b" t="t" l="l"/>
            <a:pathLst>
              <a:path h="768486" w="6218170">
                <a:moveTo>
                  <a:pt x="0" y="0"/>
                </a:moveTo>
                <a:lnTo>
                  <a:pt x="6218170" y="0"/>
                </a:lnTo>
                <a:lnTo>
                  <a:pt x="6218170" y="768486"/>
                </a:lnTo>
                <a:lnTo>
                  <a:pt x="0" y="768486"/>
                </a:lnTo>
                <a:lnTo>
                  <a:pt x="0" y="0"/>
                </a:lnTo>
                <a:close/>
              </a:path>
            </a:pathLst>
          </a:custGeom>
          <a:blipFill>
            <a:blip r:embed="rId4"/>
            <a:stretch>
              <a:fillRect l="0" t="-1583" r="0" b="-1583"/>
            </a:stretch>
          </a:blipFill>
        </p:spPr>
      </p:sp>
      <p:sp>
        <p:nvSpPr>
          <p:cNvPr name="TextBox 7" id="7"/>
          <p:cNvSpPr txBox="true"/>
          <p:nvPr/>
        </p:nvSpPr>
        <p:spPr>
          <a:xfrm rot="0">
            <a:off x="1692302" y="785580"/>
            <a:ext cx="6804041" cy="1508125"/>
          </a:xfrm>
          <a:prstGeom prst="rect">
            <a:avLst/>
          </a:prstGeom>
        </p:spPr>
        <p:txBody>
          <a:bodyPr anchor="t" rtlCol="false" tIns="0" lIns="0" bIns="0" rIns="0">
            <a:spAutoFit/>
          </a:bodyPr>
          <a:lstStyle/>
          <a:p>
            <a:pPr algn="ctr">
              <a:lnSpc>
                <a:spcPts val="5600"/>
              </a:lnSpc>
            </a:pPr>
            <a:r>
              <a:rPr lang="en-US" sz="7000">
                <a:solidFill>
                  <a:srgbClr val="017A68"/>
                </a:solidFill>
                <a:latin typeface="Staatliches"/>
                <a:ea typeface="Staatliches"/>
                <a:cs typeface="Staatliches"/>
                <a:sym typeface="Staatliches"/>
              </a:rPr>
              <a:t>2. DATA COLLECTION AND PREPROCESSING</a:t>
            </a:r>
          </a:p>
        </p:txBody>
      </p:sp>
      <p:sp>
        <p:nvSpPr>
          <p:cNvPr name="TextBox 8" id="8"/>
          <p:cNvSpPr txBox="true"/>
          <p:nvPr/>
        </p:nvSpPr>
        <p:spPr>
          <a:xfrm rot="0">
            <a:off x="1183417" y="2236555"/>
            <a:ext cx="2156639" cy="464820"/>
          </a:xfrm>
          <a:prstGeom prst="rect">
            <a:avLst/>
          </a:prstGeom>
        </p:spPr>
        <p:txBody>
          <a:bodyPr anchor="t" rtlCol="false" tIns="0" lIns="0" bIns="0" rIns="0">
            <a:spAutoFit/>
          </a:bodyPr>
          <a:lstStyle/>
          <a:p>
            <a:pPr algn="just">
              <a:lnSpc>
                <a:spcPts val="3779"/>
              </a:lnSpc>
            </a:pPr>
            <a:r>
              <a:rPr lang="en-US" sz="2699">
                <a:solidFill>
                  <a:srgbClr val="2E2E30"/>
                </a:solidFill>
                <a:latin typeface="Varela Round"/>
                <a:ea typeface="Varela Round"/>
                <a:cs typeface="Varela Round"/>
                <a:sym typeface="Varela Round"/>
              </a:rPr>
              <a:t>=&gt; OUTPUT: </a:t>
            </a:r>
          </a:p>
        </p:txBody>
      </p:sp>
      <p:sp>
        <p:nvSpPr>
          <p:cNvPr name="TextBox 9" id="9"/>
          <p:cNvSpPr txBox="true"/>
          <p:nvPr/>
        </p:nvSpPr>
        <p:spPr>
          <a:xfrm rot="0">
            <a:off x="580447" y="4012423"/>
            <a:ext cx="8592706" cy="2082162"/>
          </a:xfrm>
          <a:prstGeom prst="rect">
            <a:avLst/>
          </a:prstGeom>
        </p:spPr>
        <p:txBody>
          <a:bodyPr anchor="t" rtlCol="false" tIns="0" lIns="0" bIns="0" rIns="0">
            <a:spAutoFit/>
          </a:bodyPr>
          <a:lstStyle/>
          <a:p>
            <a:pPr algn="just" marL="518186" indent="-259093" lvl="1">
              <a:lnSpc>
                <a:spcPts val="3360"/>
              </a:lnSpc>
              <a:buFont typeface="Arial"/>
              <a:buChar char="•"/>
            </a:pPr>
            <a:r>
              <a:rPr lang="en-US" sz="2400">
                <a:solidFill>
                  <a:srgbClr val="000000"/>
                </a:solidFill>
                <a:latin typeface="Varela Round"/>
                <a:ea typeface="Varela Round"/>
                <a:cs typeface="Varela Round"/>
                <a:sym typeface="Varela Round"/>
              </a:rPr>
              <a:t> The number of images in the training data directory (train_dir) is 1052 images divided into 2 classes.</a:t>
            </a:r>
          </a:p>
          <a:p>
            <a:pPr algn="just">
              <a:lnSpc>
                <a:spcPts val="3360"/>
              </a:lnSpc>
            </a:pPr>
          </a:p>
          <a:p>
            <a:pPr algn="just" marL="518186" indent="-259093" lvl="1">
              <a:lnSpc>
                <a:spcPts val="3360"/>
              </a:lnSpc>
              <a:buFont typeface="Arial"/>
              <a:buChar char="•"/>
            </a:pPr>
            <a:r>
              <a:rPr lang="en-US" sz="2400">
                <a:solidFill>
                  <a:srgbClr val="000000"/>
                </a:solidFill>
                <a:latin typeface="Varela Round"/>
                <a:ea typeface="Varela Round"/>
                <a:cs typeface="Varela Round"/>
                <a:sym typeface="Varela Round"/>
              </a:rPr>
              <a:t>The number of images in the validation data directory (validation_dir) is 225 images divided into 2 classes.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3288769">
            <a:off x="-1406643" y="-776835"/>
            <a:ext cx="2496262" cy="3016710"/>
          </a:xfrm>
          <a:custGeom>
            <a:avLst/>
            <a:gdLst/>
            <a:ahLst/>
            <a:cxnLst/>
            <a:rect r="r" b="b" t="t" l="l"/>
            <a:pathLst>
              <a:path h="3016710" w="2496262">
                <a:moveTo>
                  <a:pt x="2496262" y="0"/>
                </a:moveTo>
                <a:lnTo>
                  <a:pt x="0" y="0"/>
                </a:lnTo>
                <a:lnTo>
                  <a:pt x="0" y="3016710"/>
                </a:lnTo>
                <a:lnTo>
                  <a:pt x="2496262" y="3016710"/>
                </a:lnTo>
                <a:lnTo>
                  <a:pt x="2496262"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31520" y="6916134"/>
            <a:ext cx="8290560" cy="1501411"/>
            <a:chOff x="0" y="0"/>
            <a:chExt cx="3442580" cy="623447"/>
          </a:xfrm>
        </p:grpSpPr>
        <p:sp>
          <p:nvSpPr>
            <p:cNvPr name="Freeform 4" id="4"/>
            <p:cNvSpPr/>
            <p:nvPr/>
          </p:nvSpPr>
          <p:spPr>
            <a:xfrm flipH="false" flipV="false" rot="0">
              <a:off x="0" y="0"/>
              <a:ext cx="3442580" cy="623447"/>
            </a:xfrm>
            <a:custGeom>
              <a:avLst/>
              <a:gdLst/>
              <a:ahLst/>
              <a:cxnLst/>
              <a:rect r="r" b="b" t="t" l="l"/>
              <a:pathLst>
                <a:path h="623447" w="3442580">
                  <a:moveTo>
                    <a:pt x="32684" y="0"/>
                  </a:moveTo>
                  <a:lnTo>
                    <a:pt x="3409896" y="0"/>
                  </a:lnTo>
                  <a:cubicBezTo>
                    <a:pt x="3427947" y="0"/>
                    <a:pt x="3442580" y="14633"/>
                    <a:pt x="3442580" y="32684"/>
                  </a:cubicBezTo>
                  <a:lnTo>
                    <a:pt x="3442580" y="590763"/>
                  </a:lnTo>
                  <a:cubicBezTo>
                    <a:pt x="3442580" y="599432"/>
                    <a:pt x="3439136" y="607745"/>
                    <a:pt x="3433007" y="613874"/>
                  </a:cubicBezTo>
                  <a:cubicBezTo>
                    <a:pt x="3426878" y="620004"/>
                    <a:pt x="3418564" y="623447"/>
                    <a:pt x="3409896" y="623447"/>
                  </a:cubicBezTo>
                  <a:lnTo>
                    <a:pt x="32684" y="623447"/>
                  </a:lnTo>
                  <a:cubicBezTo>
                    <a:pt x="24016" y="623447"/>
                    <a:pt x="15702" y="620004"/>
                    <a:pt x="9573" y="613874"/>
                  </a:cubicBezTo>
                  <a:cubicBezTo>
                    <a:pt x="3443" y="607745"/>
                    <a:pt x="0" y="599432"/>
                    <a:pt x="0" y="590763"/>
                  </a:cubicBezTo>
                  <a:lnTo>
                    <a:pt x="0" y="32684"/>
                  </a:lnTo>
                  <a:cubicBezTo>
                    <a:pt x="0" y="24016"/>
                    <a:pt x="3443" y="15702"/>
                    <a:pt x="9573" y="9573"/>
                  </a:cubicBezTo>
                  <a:cubicBezTo>
                    <a:pt x="15702" y="3443"/>
                    <a:pt x="24016" y="0"/>
                    <a:pt x="32684" y="0"/>
                  </a:cubicBezTo>
                  <a:close/>
                </a:path>
              </a:pathLst>
            </a:custGeom>
            <a:solidFill>
              <a:srgbClr val="017A68"/>
            </a:solidFill>
          </p:spPr>
        </p:sp>
        <p:sp>
          <p:nvSpPr>
            <p:cNvPr name="TextBox 5" id="5"/>
            <p:cNvSpPr txBox="true"/>
            <p:nvPr/>
          </p:nvSpPr>
          <p:spPr>
            <a:xfrm>
              <a:off x="0" y="-19050"/>
              <a:ext cx="3442580" cy="642497"/>
            </a:xfrm>
            <a:prstGeom prst="rect">
              <a:avLst/>
            </a:prstGeom>
          </p:spPr>
          <p:txBody>
            <a:bodyPr anchor="ctr" rtlCol="false" tIns="24827" lIns="24827" bIns="24827" rIns="24827"/>
            <a:lstStyle/>
            <a:p>
              <a:pPr algn="ctr">
                <a:lnSpc>
                  <a:spcPts val="1299"/>
                </a:lnSpc>
                <a:spcBef>
                  <a:spcPct val="0"/>
                </a:spcBef>
              </a:pPr>
            </a:p>
          </p:txBody>
        </p:sp>
      </p:grpSp>
      <p:sp>
        <p:nvSpPr>
          <p:cNvPr name="Freeform 6" id="6"/>
          <p:cNvSpPr/>
          <p:nvPr/>
        </p:nvSpPr>
        <p:spPr>
          <a:xfrm flipH="false" flipV="false" rot="0">
            <a:off x="1793462" y="2620773"/>
            <a:ext cx="7094405" cy="4043811"/>
          </a:xfrm>
          <a:custGeom>
            <a:avLst/>
            <a:gdLst/>
            <a:ahLst/>
            <a:cxnLst/>
            <a:rect r="r" b="b" t="t" l="l"/>
            <a:pathLst>
              <a:path h="4043811" w="7094405">
                <a:moveTo>
                  <a:pt x="0" y="0"/>
                </a:moveTo>
                <a:lnTo>
                  <a:pt x="7094405" y="0"/>
                </a:lnTo>
                <a:lnTo>
                  <a:pt x="7094405" y="4043811"/>
                </a:lnTo>
                <a:lnTo>
                  <a:pt x="0" y="4043811"/>
                </a:lnTo>
                <a:lnTo>
                  <a:pt x="0" y="0"/>
                </a:lnTo>
                <a:close/>
              </a:path>
            </a:pathLst>
          </a:custGeom>
          <a:blipFill>
            <a:blip r:embed="rId4"/>
            <a:stretch>
              <a:fillRect l="0" t="0" r="0" b="0"/>
            </a:stretch>
          </a:blipFill>
        </p:spPr>
      </p:sp>
      <p:sp>
        <p:nvSpPr>
          <p:cNvPr name="TextBox 7" id="7"/>
          <p:cNvSpPr txBox="true"/>
          <p:nvPr/>
        </p:nvSpPr>
        <p:spPr>
          <a:xfrm rot="0">
            <a:off x="1852276" y="765147"/>
            <a:ext cx="7901324" cy="661672"/>
          </a:xfrm>
          <a:prstGeom prst="rect">
            <a:avLst/>
          </a:prstGeom>
        </p:spPr>
        <p:txBody>
          <a:bodyPr anchor="t" rtlCol="false" tIns="0" lIns="0" bIns="0" rIns="0">
            <a:spAutoFit/>
          </a:bodyPr>
          <a:lstStyle/>
          <a:p>
            <a:pPr algn="just">
              <a:lnSpc>
                <a:spcPts val="4720"/>
              </a:lnSpc>
            </a:pPr>
            <a:r>
              <a:rPr lang="en-US" sz="5900">
                <a:solidFill>
                  <a:srgbClr val="017A68"/>
                </a:solidFill>
                <a:latin typeface="Staatliches"/>
                <a:ea typeface="Staatliches"/>
                <a:cs typeface="Staatliches"/>
                <a:sym typeface="Staatliches"/>
              </a:rPr>
              <a:t>3. BUILDING THE CNN MODEL</a:t>
            </a:r>
          </a:p>
        </p:txBody>
      </p:sp>
      <p:sp>
        <p:nvSpPr>
          <p:cNvPr name="TextBox 8" id="8"/>
          <p:cNvSpPr txBox="true"/>
          <p:nvPr/>
        </p:nvSpPr>
        <p:spPr>
          <a:xfrm rot="0">
            <a:off x="1304021" y="1388719"/>
            <a:ext cx="7718059" cy="989965"/>
          </a:xfrm>
          <a:prstGeom prst="rect">
            <a:avLst/>
          </a:prstGeom>
        </p:spPr>
        <p:txBody>
          <a:bodyPr anchor="t" rtlCol="false" tIns="0" lIns="0" bIns="0" rIns="0">
            <a:spAutoFit/>
          </a:bodyPr>
          <a:lstStyle/>
          <a:p>
            <a:pPr algn="just" marL="410211" indent="-205106" lvl="1">
              <a:lnSpc>
                <a:spcPts val="2660"/>
              </a:lnSpc>
              <a:buFont typeface="Arial"/>
              <a:buChar char="•"/>
            </a:pPr>
            <a:r>
              <a:rPr lang="en-US" sz="1900">
                <a:solidFill>
                  <a:srgbClr val="2E2E30"/>
                </a:solidFill>
                <a:latin typeface="Varela Round"/>
                <a:ea typeface="Varela Round"/>
                <a:cs typeface="Varela Round"/>
                <a:sym typeface="Varela Round"/>
              </a:rPr>
              <a:t>C</a:t>
            </a:r>
            <a:r>
              <a:rPr lang="en-US" sz="1900">
                <a:solidFill>
                  <a:srgbClr val="2E2E30"/>
                </a:solidFill>
                <a:latin typeface="Varela Round"/>
                <a:ea typeface="Varela Round"/>
                <a:cs typeface="Varela Round"/>
                <a:sym typeface="Varela Round"/>
              </a:rPr>
              <a:t>onstructing the CNN (Convolutional Neuron Network) model with full convolutional layers, pooling (including max pooling and average pooling), and fully connected</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3288769">
            <a:off x="-1406643" y="-776835"/>
            <a:ext cx="2496262" cy="3016710"/>
          </a:xfrm>
          <a:custGeom>
            <a:avLst/>
            <a:gdLst/>
            <a:ahLst/>
            <a:cxnLst/>
            <a:rect r="r" b="b" t="t" l="l"/>
            <a:pathLst>
              <a:path h="3016710" w="2496262">
                <a:moveTo>
                  <a:pt x="2496262" y="0"/>
                </a:moveTo>
                <a:lnTo>
                  <a:pt x="0" y="0"/>
                </a:lnTo>
                <a:lnTo>
                  <a:pt x="0" y="3016710"/>
                </a:lnTo>
                <a:lnTo>
                  <a:pt x="2496262" y="3016710"/>
                </a:lnTo>
                <a:lnTo>
                  <a:pt x="2496262"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31520" y="6916134"/>
            <a:ext cx="8290560" cy="1501411"/>
            <a:chOff x="0" y="0"/>
            <a:chExt cx="3442580" cy="623447"/>
          </a:xfrm>
        </p:grpSpPr>
        <p:sp>
          <p:nvSpPr>
            <p:cNvPr name="Freeform 4" id="4"/>
            <p:cNvSpPr/>
            <p:nvPr/>
          </p:nvSpPr>
          <p:spPr>
            <a:xfrm flipH="false" flipV="false" rot="0">
              <a:off x="0" y="0"/>
              <a:ext cx="3442580" cy="623447"/>
            </a:xfrm>
            <a:custGeom>
              <a:avLst/>
              <a:gdLst/>
              <a:ahLst/>
              <a:cxnLst/>
              <a:rect r="r" b="b" t="t" l="l"/>
              <a:pathLst>
                <a:path h="623447" w="3442580">
                  <a:moveTo>
                    <a:pt x="32684" y="0"/>
                  </a:moveTo>
                  <a:lnTo>
                    <a:pt x="3409896" y="0"/>
                  </a:lnTo>
                  <a:cubicBezTo>
                    <a:pt x="3427947" y="0"/>
                    <a:pt x="3442580" y="14633"/>
                    <a:pt x="3442580" y="32684"/>
                  </a:cubicBezTo>
                  <a:lnTo>
                    <a:pt x="3442580" y="590763"/>
                  </a:lnTo>
                  <a:cubicBezTo>
                    <a:pt x="3442580" y="599432"/>
                    <a:pt x="3439136" y="607745"/>
                    <a:pt x="3433007" y="613874"/>
                  </a:cubicBezTo>
                  <a:cubicBezTo>
                    <a:pt x="3426878" y="620004"/>
                    <a:pt x="3418564" y="623447"/>
                    <a:pt x="3409896" y="623447"/>
                  </a:cubicBezTo>
                  <a:lnTo>
                    <a:pt x="32684" y="623447"/>
                  </a:lnTo>
                  <a:cubicBezTo>
                    <a:pt x="24016" y="623447"/>
                    <a:pt x="15702" y="620004"/>
                    <a:pt x="9573" y="613874"/>
                  </a:cubicBezTo>
                  <a:cubicBezTo>
                    <a:pt x="3443" y="607745"/>
                    <a:pt x="0" y="599432"/>
                    <a:pt x="0" y="590763"/>
                  </a:cubicBezTo>
                  <a:lnTo>
                    <a:pt x="0" y="32684"/>
                  </a:lnTo>
                  <a:cubicBezTo>
                    <a:pt x="0" y="24016"/>
                    <a:pt x="3443" y="15702"/>
                    <a:pt x="9573" y="9573"/>
                  </a:cubicBezTo>
                  <a:cubicBezTo>
                    <a:pt x="15702" y="3443"/>
                    <a:pt x="24016" y="0"/>
                    <a:pt x="32684" y="0"/>
                  </a:cubicBezTo>
                  <a:close/>
                </a:path>
              </a:pathLst>
            </a:custGeom>
            <a:solidFill>
              <a:srgbClr val="017A68"/>
            </a:solidFill>
          </p:spPr>
        </p:sp>
        <p:sp>
          <p:nvSpPr>
            <p:cNvPr name="TextBox 5" id="5"/>
            <p:cNvSpPr txBox="true"/>
            <p:nvPr/>
          </p:nvSpPr>
          <p:spPr>
            <a:xfrm>
              <a:off x="0" y="-19050"/>
              <a:ext cx="3442580" cy="642497"/>
            </a:xfrm>
            <a:prstGeom prst="rect">
              <a:avLst/>
            </a:prstGeom>
          </p:spPr>
          <p:txBody>
            <a:bodyPr anchor="ctr" rtlCol="false" tIns="24827" lIns="24827" bIns="24827" rIns="24827"/>
            <a:lstStyle/>
            <a:p>
              <a:pPr algn="ctr">
                <a:lnSpc>
                  <a:spcPts val="1299"/>
                </a:lnSpc>
                <a:spcBef>
                  <a:spcPct val="0"/>
                </a:spcBef>
              </a:pPr>
            </a:p>
          </p:txBody>
        </p:sp>
      </p:grpSp>
      <p:sp>
        <p:nvSpPr>
          <p:cNvPr name="Freeform 6" id="6"/>
          <p:cNvSpPr/>
          <p:nvPr/>
        </p:nvSpPr>
        <p:spPr>
          <a:xfrm flipH="false" flipV="false" rot="0">
            <a:off x="1738483" y="2735073"/>
            <a:ext cx="6976349" cy="3887450"/>
          </a:xfrm>
          <a:custGeom>
            <a:avLst/>
            <a:gdLst/>
            <a:ahLst/>
            <a:cxnLst/>
            <a:rect r="r" b="b" t="t" l="l"/>
            <a:pathLst>
              <a:path h="3887450" w="6976349">
                <a:moveTo>
                  <a:pt x="0" y="0"/>
                </a:moveTo>
                <a:lnTo>
                  <a:pt x="6976349" y="0"/>
                </a:lnTo>
                <a:lnTo>
                  <a:pt x="6976349" y="3887450"/>
                </a:lnTo>
                <a:lnTo>
                  <a:pt x="0" y="3887450"/>
                </a:lnTo>
                <a:lnTo>
                  <a:pt x="0" y="0"/>
                </a:lnTo>
                <a:close/>
              </a:path>
            </a:pathLst>
          </a:custGeom>
          <a:blipFill>
            <a:blip r:embed="rId4"/>
            <a:stretch>
              <a:fillRect l="0" t="0" r="0" b="0"/>
            </a:stretch>
          </a:blipFill>
        </p:spPr>
      </p:sp>
      <p:sp>
        <p:nvSpPr>
          <p:cNvPr name="TextBox 7" id="7"/>
          <p:cNvSpPr txBox="true"/>
          <p:nvPr/>
        </p:nvSpPr>
        <p:spPr>
          <a:xfrm rot="0">
            <a:off x="1852276" y="765147"/>
            <a:ext cx="7901324" cy="661672"/>
          </a:xfrm>
          <a:prstGeom prst="rect">
            <a:avLst/>
          </a:prstGeom>
        </p:spPr>
        <p:txBody>
          <a:bodyPr anchor="t" rtlCol="false" tIns="0" lIns="0" bIns="0" rIns="0">
            <a:spAutoFit/>
          </a:bodyPr>
          <a:lstStyle/>
          <a:p>
            <a:pPr algn="just">
              <a:lnSpc>
                <a:spcPts val="4720"/>
              </a:lnSpc>
            </a:pPr>
            <a:r>
              <a:rPr lang="en-US" sz="5900">
                <a:solidFill>
                  <a:srgbClr val="017A68"/>
                </a:solidFill>
                <a:latin typeface="Staatliches"/>
                <a:ea typeface="Staatliches"/>
                <a:cs typeface="Staatliches"/>
                <a:sym typeface="Staatliches"/>
              </a:rPr>
              <a:t>3. BUILDING THE CNN MODEL</a:t>
            </a:r>
          </a:p>
        </p:txBody>
      </p:sp>
      <p:sp>
        <p:nvSpPr>
          <p:cNvPr name="TextBox 8" id="8"/>
          <p:cNvSpPr txBox="true"/>
          <p:nvPr/>
        </p:nvSpPr>
        <p:spPr>
          <a:xfrm rot="0">
            <a:off x="1256308" y="1503587"/>
            <a:ext cx="7940699" cy="989965"/>
          </a:xfrm>
          <a:prstGeom prst="rect">
            <a:avLst/>
          </a:prstGeom>
        </p:spPr>
        <p:txBody>
          <a:bodyPr anchor="t" rtlCol="false" tIns="0" lIns="0" bIns="0" rIns="0">
            <a:spAutoFit/>
          </a:bodyPr>
          <a:lstStyle/>
          <a:p>
            <a:pPr algn="just" marL="410211" indent="-205106" lvl="1">
              <a:lnSpc>
                <a:spcPts val="2660"/>
              </a:lnSpc>
              <a:buFont typeface="Arial"/>
              <a:buChar char="•"/>
            </a:pPr>
            <a:r>
              <a:rPr lang="en-US" sz="1900">
                <a:solidFill>
                  <a:srgbClr val="2E2E30"/>
                </a:solidFill>
                <a:latin typeface="Varela Round"/>
                <a:ea typeface="Varela Round"/>
                <a:cs typeface="Varela Round"/>
                <a:sym typeface="Varela Round"/>
              </a:rPr>
              <a:t>Once the CNN model is fully built, it will be compiled to prepare for the training process and then the learning rate will be adjusted (Learning Rate Scheduling) with the scheduler function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3288769">
            <a:off x="-1406643" y="-776835"/>
            <a:ext cx="2496262" cy="3016710"/>
          </a:xfrm>
          <a:custGeom>
            <a:avLst/>
            <a:gdLst/>
            <a:ahLst/>
            <a:cxnLst/>
            <a:rect r="r" b="b" t="t" l="l"/>
            <a:pathLst>
              <a:path h="3016710" w="2496262">
                <a:moveTo>
                  <a:pt x="2496262" y="0"/>
                </a:moveTo>
                <a:lnTo>
                  <a:pt x="0" y="0"/>
                </a:lnTo>
                <a:lnTo>
                  <a:pt x="0" y="3016710"/>
                </a:lnTo>
                <a:lnTo>
                  <a:pt x="2496262" y="3016710"/>
                </a:lnTo>
                <a:lnTo>
                  <a:pt x="2496262"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31520" y="6916134"/>
            <a:ext cx="8290560" cy="1501411"/>
            <a:chOff x="0" y="0"/>
            <a:chExt cx="3442580" cy="623447"/>
          </a:xfrm>
        </p:grpSpPr>
        <p:sp>
          <p:nvSpPr>
            <p:cNvPr name="Freeform 4" id="4"/>
            <p:cNvSpPr/>
            <p:nvPr/>
          </p:nvSpPr>
          <p:spPr>
            <a:xfrm flipH="false" flipV="false" rot="0">
              <a:off x="0" y="0"/>
              <a:ext cx="3442580" cy="623447"/>
            </a:xfrm>
            <a:custGeom>
              <a:avLst/>
              <a:gdLst/>
              <a:ahLst/>
              <a:cxnLst/>
              <a:rect r="r" b="b" t="t" l="l"/>
              <a:pathLst>
                <a:path h="623447" w="3442580">
                  <a:moveTo>
                    <a:pt x="32684" y="0"/>
                  </a:moveTo>
                  <a:lnTo>
                    <a:pt x="3409896" y="0"/>
                  </a:lnTo>
                  <a:cubicBezTo>
                    <a:pt x="3427947" y="0"/>
                    <a:pt x="3442580" y="14633"/>
                    <a:pt x="3442580" y="32684"/>
                  </a:cubicBezTo>
                  <a:lnTo>
                    <a:pt x="3442580" y="590763"/>
                  </a:lnTo>
                  <a:cubicBezTo>
                    <a:pt x="3442580" y="599432"/>
                    <a:pt x="3439136" y="607745"/>
                    <a:pt x="3433007" y="613874"/>
                  </a:cubicBezTo>
                  <a:cubicBezTo>
                    <a:pt x="3426878" y="620004"/>
                    <a:pt x="3418564" y="623447"/>
                    <a:pt x="3409896" y="623447"/>
                  </a:cubicBezTo>
                  <a:lnTo>
                    <a:pt x="32684" y="623447"/>
                  </a:lnTo>
                  <a:cubicBezTo>
                    <a:pt x="24016" y="623447"/>
                    <a:pt x="15702" y="620004"/>
                    <a:pt x="9573" y="613874"/>
                  </a:cubicBezTo>
                  <a:cubicBezTo>
                    <a:pt x="3443" y="607745"/>
                    <a:pt x="0" y="599432"/>
                    <a:pt x="0" y="590763"/>
                  </a:cubicBezTo>
                  <a:lnTo>
                    <a:pt x="0" y="32684"/>
                  </a:lnTo>
                  <a:cubicBezTo>
                    <a:pt x="0" y="24016"/>
                    <a:pt x="3443" y="15702"/>
                    <a:pt x="9573" y="9573"/>
                  </a:cubicBezTo>
                  <a:cubicBezTo>
                    <a:pt x="15702" y="3443"/>
                    <a:pt x="24016" y="0"/>
                    <a:pt x="32684" y="0"/>
                  </a:cubicBezTo>
                  <a:close/>
                </a:path>
              </a:pathLst>
            </a:custGeom>
            <a:solidFill>
              <a:srgbClr val="017A68"/>
            </a:solidFill>
          </p:spPr>
        </p:sp>
        <p:sp>
          <p:nvSpPr>
            <p:cNvPr name="TextBox 5" id="5"/>
            <p:cNvSpPr txBox="true"/>
            <p:nvPr/>
          </p:nvSpPr>
          <p:spPr>
            <a:xfrm>
              <a:off x="0" y="-19050"/>
              <a:ext cx="3442580" cy="642497"/>
            </a:xfrm>
            <a:prstGeom prst="rect">
              <a:avLst/>
            </a:prstGeom>
          </p:spPr>
          <p:txBody>
            <a:bodyPr anchor="ctr" rtlCol="false" tIns="24827" lIns="24827" bIns="24827" rIns="24827"/>
            <a:lstStyle/>
            <a:p>
              <a:pPr algn="ctr">
                <a:lnSpc>
                  <a:spcPts val="1299"/>
                </a:lnSpc>
                <a:spcBef>
                  <a:spcPct val="0"/>
                </a:spcBef>
              </a:pPr>
            </a:p>
          </p:txBody>
        </p:sp>
      </p:grpSp>
      <p:sp>
        <p:nvSpPr>
          <p:cNvPr name="Freeform 6" id="6"/>
          <p:cNvSpPr/>
          <p:nvPr/>
        </p:nvSpPr>
        <p:spPr>
          <a:xfrm flipH="false" flipV="false" rot="0">
            <a:off x="513525" y="2851585"/>
            <a:ext cx="8726550" cy="2639781"/>
          </a:xfrm>
          <a:custGeom>
            <a:avLst/>
            <a:gdLst/>
            <a:ahLst/>
            <a:cxnLst/>
            <a:rect r="r" b="b" t="t" l="l"/>
            <a:pathLst>
              <a:path h="2639781" w="8726550">
                <a:moveTo>
                  <a:pt x="0" y="0"/>
                </a:moveTo>
                <a:lnTo>
                  <a:pt x="8726550" y="0"/>
                </a:lnTo>
                <a:lnTo>
                  <a:pt x="8726550" y="2639782"/>
                </a:lnTo>
                <a:lnTo>
                  <a:pt x="0" y="2639782"/>
                </a:lnTo>
                <a:lnTo>
                  <a:pt x="0" y="0"/>
                </a:lnTo>
                <a:close/>
              </a:path>
            </a:pathLst>
          </a:custGeom>
          <a:blipFill>
            <a:blip r:embed="rId4"/>
            <a:stretch>
              <a:fillRect l="0" t="0" r="0" b="0"/>
            </a:stretch>
          </a:blipFill>
        </p:spPr>
      </p:sp>
      <p:sp>
        <p:nvSpPr>
          <p:cNvPr name="TextBox 7" id="7"/>
          <p:cNvSpPr txBox="true"/>
          <p:nvPr/>
        </p:nvSpPr>
        <p:spPr>
          <a:xfrm rot="0">
            <a:off x="1852276" y="765147"/>
            <a:ext cx="7901324" cy="661672"/>
          </a:xfrm>
          <a:prstGeom prst="rect">
            <a:avLst/>
          </a:prstGeom>
        </p:spPr>
        <p:txBody>
          <a:bodyPr anchor="t" rtlCol="false" tIns="0" lIns="0" bIns="0" rIns="0">
            <a:spAutoFit/>
          </a:bodyPr>
          <a:lstStyle/>
          <a:p>
            <a:pPr algn="just">
              <a:lnSpc>
                <a:spcPts val="4720"/>
              </a:lnSpc>
            </a:pPr>
            <a:r>
              <a:rPr lang="en-US" sz="5900">
                <a:solidFill>
                  <a:srgbClr val="017A68"/>
                </a:solidFill>
                <a:latin typeface="Staatliches"/>
                <a:ea typeface="Staatliches"/>
                <a:cs typeface="Staatliches"/>
                <a:sym typeface="Staatliches"/>
              </a:rPr>
              <a:t>4. TRAINING THE  MODEL</a:t>
            </a:r>
          </a:p>
        </p:txBody>
      </p:sp>
      <p:sp>
        <p:nvSpPr>
          <p:cNvPr name="TextBox 8" id="8"/>
          <p:cNvSpPr txBox="true"/>
          <p:nvPr/>
        </p:nvSpPr>
        <p:spPr>
          <a:xfrm rot="0">
            <a:off x="1113186" y="1656378"/>
            <a:ext cx="7781672" cy="656590"/>
          </a:xfrm>
          <a:prstGeom prst="rect">
            <a:avLst/>
          </a:prstGeom>
        </p:spPr>
        <p:txBody>
          <a:bodyPr anchor="t" rtlCol="false" tIns="0" lIns="0" bIns="0" rIns="0">
            <a:spAutoFit/>
          </a:bodyPr>
          <a:lstStyle/>
          <a:p>
            <a:pPr algn="just" marL="410211" indent="-205106" lvl="1">
              <a:lnSpc>
                <a:spcPts val="2660"/>
              </a:lnSpc>
              <a:buFont typeface="Arial"/>
              <a:buChar char="•"/>
            </a:pPr>
            <a:r>
              <a:rPr lang="en-US" sz="1900">
                <a:solidFill>
                  <a:srgbClr val="2E2E30"/>
                </a:solidFill>
                <a:latin typeface="Varela Round"/>
                <a:ea typeface="Varela Round"/>
                <a:cs typeface="Varela Round"/>
                <a:sym typeface="Varela Round"/>
              </a:rPr>
              <a:t>After building and compiling the CNN model, the model will be trained by using the TensorFlow/Keras library method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3288769">
            <a:off x="-1406643" y="-776835"/>
            <a:ext cx="2496262" cy="3016710"/>
          </a:xfrm>
          <a:custGeom>
            <a:avLst/>
            <a:gdLst/>
            <a:ahLst/>
            <a:cxnLst/>
            <a:rect r="r" b="b" t="t" l="l"/>
            <a:pathLst>
              <a:path h="3016710" w="2496262">
                <a:moveTo>
                  <a:pt x="2496262" y="0"/>
                </a:moveTo>
                <a:lnTo>
                  <a:pt x="0" y="0"/>
                </a:lnTo>
                <a:lnTo>
                  <a:pt x="0" y="3016710"/>
                </a:lnTo>
                <a:lnTo>
                  <a:pt x="2496262" y="3016710"/>
                </a:lnTo>
                <a:lnTo>
                  <a:pt x="2496262"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31520" y="6916134"/>
            <a:ext cx="8290560" cy="1501411"/>
            <a:chOff x="0" y="0"/>
            <a:chExt cx="3442580" cy="623447"/>
          </a:xfrm>
        </p:grpSpPr>
        <p:sp>
          <p:nvSpPr>
            <p:cNvPr name="Freeform 4" id="4"/>
            <p:cNvSpPr/>
            <p:nvPr/>
          </p:nvSpPr>
          <p:spPr>
            <a:xfrm flipH="false" flipV="false" rot="0">
              <a:off x="0" y="0"/>
              <a:ext cx="3442580" cy="623447"/>
            </a:xfrm>
            <a:custGeom>
              <a:avLst/>
              <a:gdLst/>
              <a:ahLst/>
              <a:cxnLst/>
              <a:rect r="r" b="b" t="t" l="l"/>
              <a:pathLst>
                <a:path h="623447" w="3442580">
                  <a:moveTo>
                    <a:pt x="32684" y="0"/>
                  </a:moveTo>
                  <a:lnTo>
                    <a:pt x="3409896" y="0"/>
                  </a:lnTo>
                  <a:cubicBezTo>
                    <a:pt x="3427947" y="0"/>
                    <a:pt x="3442580" y="14633"/>
                    <a:pt x="3442580" y="32684"/>
                  </a:cubicBezTo>
                  <a:lnTo>
                    <a:pt x="3442580" y="590763"/>
                  </a:lnTo>
                  <a:cubicBezTo>
                    <a:pt x="3442580" y="599432"/>
                    <a:pt x="3439136" y="607745"/>
                    <a:pt x="3433007" y="613874"/>
                  </a:cubicBezTo>
                  <a:cubicBezTo>
                    <a:pt x="3426878" y="620004"/>
                    <a:pt x="3418564" y="623447"/>
                    <a:pt x="3409896" y="623447"/>
                  </a:cubicBezTo>
                  <a:lnTo>
                    <a:pt x="32684" y="623447"/>
                  </a:lnTo>
                  <a:cubicBezTo>
                    <a:pt x="24016" y="623447"/>
                    <a:pt x="15702" y="620004"/>
                    <a:pt x="9573" y="613874"/>
                  </a:cubicBezTo>
                  <a:cubicBezTo>
                    <a:pt x="3443" y="607745"/>
                    <a:pt x="0" y="599432"/>
                    <a:pt x="0" y="590763"/>
                  </a:cubicBezTo>
                  <a:lnTo>
                    <a:pt x="0" y="32684"/>
                  </a:lnTo>
                  <a:cubicBezTo>
                    <a:pt x="0" y="24016"/>
                    <a:pt x="3443" y="15702"/>
                    <a:pt x="9573" y="9573"/>
                  </a:cubicBezTo>
                  <a:cubicBezTo>
                    <a:pt x="15702" y="3443"/>
                    <a:pt x="24016" y="0"/>
                    <a:pt x="32684" y="0"/>
                  </a:cubicBezTo>
                  <a:close/>
                </a:path>
              </a:pathLst>
            </a:custGeom>
            <a:solidFill>
              <a:srgbClr val="017A68"/>
            </a:solidFill>
          </p:spPr>
        </p:sp>
        <p:sp>
          <p:nvSpPr>
            <p:cNvPr name="TextBox 5" id="5"/>
            <p:cNvSpPr txBox="true"/>
            <p:nvPr/>
          </p:nvSpPr>
          <p:spPr>
            <a:xfrm>
              <a:off x="0" y="-19050"/>
              <a:ext cx="3442580" cy="642497"/>
            </a:xfrm>
            <a:prstGeom prst="rect">
              <a:avLst/>
            </a:prstGeom>
          </p:spPr>
          <p:txBody>
            <a:bodyPr anchor="ctr" rtlCol="false" tIns="24827" lIns="24827" bIns="24827" rIns="24827"/>
            <a:lstStyle/>
            <a:p>
              <a:pPr algn="ctr">
                <a:lnSpc>
                  <a:spcPts val="1299"/>
                </a:lnSpc>
                <a:spcBef>
                  <a:spcPct val="0"/>
                </a:spcBef>
              </a:pPr>
            </a:p>
          </p:txBody>
        </p:sp>
      </p:grpSp>
      <p:sp>
        <p:nvSpPr>
          <p:cNvPr name="Freeform 6" id="6"/>
          <p:cNvSpPr/>
          <p:nvPr/>
        </p:nvSpPr>
        <p:spPr>
          <a:xfrm flipH="false" flipV="false" rot="0">
            <a:off x="1672299" y="1768449"/>
            <a:ext cx="6981979" cy="4948477"/>
          </a:xfrm>
          <a:custGeom>
            <a:avLst/>
            <a:gdLst/>
            <a:ahLst/>
            <a:cxnLst/>
            <a:rect r="r" b="b" t="t" l="l"/>
            <a:pathLst>
              <a:path h="4948477" w="6981979">
                <a:moveTo>
                  <a:pt x="0" y="0"/>
                </a:moveTo>
                <a:lnTo>
                  <a:pt x="6981979" y="0"/>
                </a:lnTo>
                <a:lnTo>
                  <a:pt x="6981979" y="4948477"/>
                </a:lnTo>
                <a:lnTo>
                  <a:pt x="0" y="4948477"/>
                </a:lnTo>
                <a:lnTo>
                  <a:pt x="0" y="0"/>
                </a:lnTo>
                <a:close/>
              </a:path>
            </a:pathLst>
          </a:custGeom>
          <a:blipFill>
            <a:blip r:embed="rId4"/>
            <a:stretch>
              <a:fillRect l="0" t="0" r="0" b="0"/>
            </a:stretch>
          </a:blipFill>
        </p:spPr>
      </p:sp>
      <p:sp>
        <p:nvSpPr>
          <p:cNvPr name="TextBox 7" id="7"/>
          <p:cNvSpPr txBox="true"/>
          <p:nvPr/>
        </p:nvSpPr>
        <p:spPr>
          <a:xfrm rot="0">
            <a:off x="1852276" y="765147"/>
            <a:ext cx="7901324" cy="661672"/>
          </a:xfrm>
          <a:prstGeom prst="rect">
            <a:avLst/>
          </a:prstGeom>
        </p:spPr>
        <p:txBody>
          <a:bodyPr anchor="t" rtlCol="false" tIns="0" lIns="0" bIns="0" rIns="0">
            <a:spAutoFit/>
          </a:bodyPr>
          <a:lstStyle/>
          <a:p>
            <a:pPr algn="just">
              <a:lnSpc>
                <a:spcPts val="4720"/>
              </a:lnSpc>
            </a:pPr>
            <a:r>
              <a:rPr lang="en-US" sz="5900">
                <a:solidFill>
                  <a:srgbClr val="017A68"/>
                </a:solidFill>
                <a:latin typeface="Staatliches"/>
                <a:ea typeface="Staatliches"/>
                <a:cs typeface="Staatliches"/>
                <a:sym typeface="Staatliches"/>
              </a:rPr>
              <a:t>4. TRAINING THE  MODEL</a:t>
            </a:r>
          </a:p>
        </p:txBody>
      </p:sp>
      <p:sp>
        <p:nvSpPr>
          <p:cNvPr name="TextBox 8" id="8"/>
          <p:cNvSpPr txBox="true"/>
          <p:nvPr/>
        </p:nvSpPr>
        <p:spPr>
          <a:xfrm rot="0">
            <a:off x="2369497" y="1388719"/>
            <a:ext cx="7781672" cy="356235"/>
          </a:xfrm>
          <a:prstGeom prst="rect">
            <a:avLst/>
          </a:prstGeom>
        </p:spPr>
        <p:txBody>
          <a:bodyPr anchor="t" rtlCol="false" tIns="0" lIns="0" bIns="0" rIns="0">
            <a:spAutoFit/>
          </a:bodyPr>
          <a:lstStyle/>
          <a:p>
            <a:pPr algn="just">
              <a:lnSpc>
                <a:spcPts val="2940"/>
              </a:lnSpc>
            </a:pPr>
            <a:r>
              <a:rPr lang="en-US" sz="2100">
                <a:solidFill>
                  <a:srgbClr val="2E2E30"/>
                </a:solidFill>
                <a:latin typeface="Varela Round"/>
                <a:ea typeface="Varela Round"/>
                <a:cs typeface="Varela Round"/>
                <a:sym typeface="Varela Round"/>
              </a:rPr>
              <a:t>=&gt; OUTPUT:</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56179" y="1974060"/>
            <a:ext cx="3685178" cy="4609620"/>
            <a:chOff x="0" y="0"/>
            <a:chExt cx="4913570" cy="6146159"/>
          </a:xfrm>
        </p:grpSpPr>
        <p:pic>
          <p:nvPicPr>
            <p:cNvPr name="Picture 3" id="3"/>
            <p:cNvPicPr>
              <a:picLocks noChangeAspect="true"/>
            </p:cNvPicPr>
            <p:nvPr/>
          </p:nvPicPr>
          <p:blipFill>
            <a:blip r:embed="rId2"/>
            <a:srcRect l="5770" t="0" r="31272" b="0"/>
            <a:stretch>
              <a:fillRect/>
            </a:stretch>
          </p:blipFill>
          <p:spPr>
            <a:xfrm flipH="false" flipV="false">
              <a:off x="0" y="0"/>
              <a:ext cx="4913570" cy="6146159"/>
            </a:xfrm>
            <a:prstGeom prst="rect">
              <a:avLst/>
            </a:prstGeom>
          </p:spPr>
        </p:pic>
      </p:grpSp>
      <p:sp>
        <p:nvSpPr>
          <p:cNvPr name="TextBox 4" id="4"/>
          <p:cNvSpPr txBox="true"/>
          <p:nvPr/>
        </p:nvSpPr>
        <p:spPr>
          <a:xfrm rot="0">
            <a:off x="3861639" y="1895955"/>
            <a:ext cx="5566330" cy="813435"/>
          </a:xfrm>
          <a:prstGeom prst="rect">
            <a:avLst/>
          </a:prstGeom>
        </p:spPr>
        <p:txBody>
          <a:bodyPr anchor="t" rtlCol="false" tIns="0" lIns="0" bIns="0" rIns="0">
            <a:spAutoFit/>
          </a:bodyPr>
          <a:lstStyle/>
          <a:p>
            <a:pPr algn="ctr">
              <a:lnSpc>
                <a:spcPts val="5760"/>
              </a:lnSpc>
            </a:pPr>
            <a:r>
              <a:rPr lang="en-US" sz="7200">
                <a:solidFill>
                  <a:srgbClr val="017A68"/>
                </a:solidFill>
                <a:latin typeface="Staatliches"/>
                <a:ea typeface="Staatliches"/>
                <a:cs typeface="Staatliches"/>
                <a:sym typeface="Staatliches"/>
              </a:rPr>
              <a:t>GROUP MEMBERS:</a:t>
            </a:r>
          </a:p>
        </p:txBody>
      </p:sp>
      <p:grpSp>
        <p:nvGrpSpPr>
          <p:cNvPr name="Group 5" id="5"/>
          <p:cNvGrpSpPr/>
          <p:nvPr/>
        </p:nvGrpSpPr>
        <p:grpSpPr>
          <a:xfrm rot="0">
            <a:off x="4076400" y="3208514"/>
            <a:ext cx="4945849" cy="689493"/>
            <a:chOff x="0" y="0"/>
            <a:chExt cx="2053719" cy="286306"/>
          </a:xfrm>
        </p:grpSpPr>
        <p:sp>
          <p:nvSpPr>
            <p:cNvPr name="Freeform 6" id="6"/>
            <p:cNvSpPr/>
            <p:nvPr/>
          </p:nvSpPr>
          <p:spPr>
            <a:xfrm flipH="false" flipV="false" rot="0">
              <a:off x="0" y="0"/>
              <a:ext cx="2053719" cy="286306"/>
            </a:xfrm>
            <a:custGeom>
              <a:avLst/>
              <a:gdLst/>
              <a:ahLst/>
              <a:cxnLst/>
              <a:rect r="r" b="b" t="t" l="l"/>
              <a:pathLst>
                <a:path h="286306" w="2053719">
                  <a:moveTo>
                    <a:pt x="143153" y="0"/>
                  </a:moveTo>
                  <a:lnTo>
                    <a:pt x="1910566" y="0"/>
                  </a:lnTo>
                  <a:cubicBezTo>
                    <a:pt x="1948533" y="0"/>
                    <a:pt x="1984944" y="15082"/>
                    <a:pt x="2011790" y="41928"/>
                  </a:cubicBezTo>
                  <a:cubicBezTo>
                    <a:pt x="2038637" y="68775"/>
                    <a:pt x="2053719" y="105186"/>
                    <a:pt x="2053719" y="143153"/>
                  </a:cubicBezTo>
                  <a:lnTo>
                    <a:pt x="2053719" y="143153"/>
                  </a:lnTo>
                  <a:cubicBezTo>
                    <a:pt x="2053719" y="181119"/>
                    <a:pt x="2038637" y="217531"/>
                    <a:pt x="2011790" y="244377"/>
                  </a:cubicBezTo>
                  <a:cubicBezTo>
                    <a:pt x="1984944" y="271223"/>
                    <a:pt x="1948533" y="286306"/>
                    <a:pt x="1910566" y="286306"/>
                  </a:cubicBezTo>
                  <a:lnTo>
                    <a:pt x="143153" y="286306"/>
                  </a:lnTo>
                  <a:cubicBezTo>
                    <a:pt x="105186" y="286306"/>
                    <a:pt x="68775" y="271223"/>
                    <a:pt x="41928" y="244377"/>
                  </a:cubicBezTo>
                  <a:cubicBezTo>
                    <a:pt x="15082" y="217531"/>
                    <a:pt x="0" y="181119"/>
                    <a:pt x="0" y="143153"/>
                  </a:cubicBezTo>
                  <a:lnTo>
                    <a:pt x="0" y="143153"/>
                  </a:lnTo>
                  <a:cubicBezTo>
                    <a:pt x="0" y="105186"/>
                    <a:pt x="15082" y="68775"/>
                    <a:pt x="41928" y="41928"/>
                  </a:cubicBezTo>
                  <a:cubicBezTo>
                    <a:pt x="68775" y="15082"/>
                    <a:pt x="105186" y="0"/>
                    <a:pt x="143153" y="0"/>
                  </a:cubicBezTo>
                  <a:close/>
                </a:path>
              </a:pathLst>
            </a:custGeom>
            <a:solidFill>
              <a:srgbClr val="017A68"/>
            </a:solidFill>
          </p:spPr>
        </p:sp>
        <p:sp>
          <p:nvSpPr>
            <p:cNvPr name="TextBox 7" id="7"/>
            <p:cNvSpPr txBox="true"/>
            <p:nvPr/>
          </p:nvSpPr>
          <p:spPr>
            <a:xfrm>
              <a:off x="0" y="-19050"/>
              <a:ext cx="2053719" cy="305356"/>
            </a:xfrm>
            <a:prstGeom prst="rect">
              <a:avLst/>
            </a:prstGeom>
          </p:spPr>
          <p:txBody>
            <a:bodyPr anchor="ctr" rtlCol="false" tIns="24827" lIns="24827" bIns="24827" rIns="24827"/>
            <a:lstStyle/>
            <a:p>
              <a:pPr algn="ctr">
                <a:lnSpc>
                  <a:spcPts val="1299"/>
                </a:lnSpc>
                <a:spcBef>
                  <a:spcPct val="0"/>
                </a:spcBef>
              </a:pPr>
            </a:p>
          </p:txBody>
        </p:sp>
      </p:grpSp>
      <p:sp>
        <p:nvSpPr>
          <p:cNvPr name="TextBox 8" id="8"/>
          <p:cNvSpPr txBox="true"/>
          <p:nvPr/>
        </p:nvSpPr>
        <p:spPr>
          <a:xfrm rot="0">
            <a:off x="4267359" y="3406993"/>
            <a:ext cx="4179730" cy="323215"/>
          </a:xfrm>
          <a:prstGeom prst="rect">
            <a:avLst/>
          </a:prstGeom>
        </p:spPr>
        <p:txBody>
          <a:bodyPr anchor="t" rtlCol="false" tIns="0" lIns="0" bIns="0" rIns="0">
            <a:spAutoFit/>
          </a:bodyPr>
          <a:lstStyle/>
          <a:p>
            <a:pPr algn="ctr">
              <a:lnSpc>
                <a:spcPts val="2660"/>
              </a:lnSpc>
            </a:pPr>
            <a:r>
              <a:rPr lang="en-US" sz="1900">
                <a:solidFill>
                  <a:srgbClr val="FFFFFF"/>
                </a:solidFill>
                <a:latin typeface="Varela Round"/>
                <a:ea typeface="Varela Round"/>
                <a:cs typeface="Varela Round"/>
                <a:sym typeface="Varela Round"/>
              </a:rPr>
              <a:t>Le Vuong Duy</a:t>
            </a:r>
          </a:p>
        </p:txBody>
      </p:sp>
      <p:grpSp>
        <p:nvGrpSpPr>
          <p:cNvPr name="Group 9" id="9"/>
          <p:cNvGrpSpPr/>
          <p:nvPr/>
        </p:nvGrpSpPr>
        <p:grpSpPr>
          <a:xfrm rot="0">
            <a:off x="4076231" y="4130258"/>
            <a:ext cx="4945849" cy="674975"/>
            <a:chOff x="0" y="0"/>
            <a:chExt cx="2053719" cy="280277"/>
          </a:xfrm>
        </p:grpSpPr>
        <p:sp>
          <p:nvSpPr>
            <p:cNvPr name="Freeform 10" id="10"/>
            <p:cNvSpPr/>
            <p:nvPr/>
          </p:nvSpPr>
          <p:spPr>
            <a:xfrm flipH="false" flipV="false" rot="0">
              <a:off x="0" y="0"/>
              <a:ext cx="2053719" cy="280277"/>
            </a:xfrm>
            <a:custGeom>
              <a:avLst/>
              <a:gdLst/>
              <a:ahLst/>
              <a:cxnLst/>
              <a:rect r="r" b="b" t="t" l="l"/>
              <a:pathLst>
                <a:path h="280277" w="2053719">
                  <a:moveTo>
                    <a:pt x="140139" y="0"/>
                  </a:moveTo>
                  <a:lnTo>
                    <a:pt x="1913580" y="0"/>
                  </a:lnTo>
                  <a:cubicBezTo>
                    <a:pt x="1990977" y="0"/>
                    <a:pt x="2053719" y="62742"/>
                    <a:pt x="2053719" y="140139"/>
                  </a:cubicBezTo>
                  <a:lnTo>
                    <a:pt x="2053719" y="140139"/>
                  </a:lnTo>
                  <a:cubicBezTo>
                    <a:pt x="2053719" y="177306"/>
                    <a:pt x="2038954" y="212951"/>
                    <a:pt x="2012673" y="239232"/>
                  </a:cubicBezTo>
                  <a:cubicBezTo>
                    <a:pt x="1986392" y="265513"/>
                    <a:pt x="1950747" y="280277"/>
                    <a:pt x="1913580" y="280277"/>
                  </a:cubicBezTo>
                  <a:lnTo>
                    <a:pt x="140139" y="280277"/>
                  </a:lnTo>
                  <a:cubicBezTo>
                    <a:pt x="102972" y="280277"/>
                    <a:pt x="67327" y="265513"/>
                    <a:pt x="41046" y="239232"/>
                  </a:cubicBezTo>
                  <a:cubicBezTo>
                    <a:pt x="14765" y="212951"/>
                    <a:pt x="0" y="177306"/>
                    <a:pt x="0" y="140139"/>
                  </a:cubicBezTo>
                  <a:lnTo>
                    <a:pt x="0" y="140139"/>
                  </a:lnTo>
                  <a:cubicBezTo>
                    <a:pt x="0" y="102972"/>
                    <a:pt x="14765" y="67327"/>
                    <a:pt x="41046" y="41046"/>
                  </a:cubicBezTo>
                  <a:cubicBezTo>
                    <a:pt x="67327" y="14765"/>
                    <a:pt x="102972" y="0"/>
                    <a:pt x="140139" y="0"/>
                  </a:cubicBezTo>
                  <a:close/>
                </a:path>
              </a:pathLst>
            </a:custGeom>
            <a:solidFill>
              <a:srgbClr val="017A68"/>
            </a:solidFill>
          </p:spPr>
        </p:sp>
        <p:sp>
          <p:nvSpPr>
            <p:cNvPr name="TextBox 11" id="11"/>
            <p:cNvSpPr txBox="true"/>
            <p:nvPr/>
          </p:nvSpPr>
          <p:spPr>
            <a:xfrm>
              <a:off x="0" y="-19050"/>
              <a:ext cx="2053719" cy="299327"/>
            </a:xfrm>
            <a:prstGeom prst="rect">
              <a:avLst/>
            </a:prstGeom>
          </p:spPr>
          <p:txBody>
            <a:bodyPr anchor="ctr" rtlCol="false" tIns="24827" lIns="24827" bIns="24827" rIns="24827"/>
            <a:lstStyle/>
            <a:p>
              <a:pPr algn="ctr">
                <a:lnSpc>
                  <a:spcPts val="1299"/>
                </a:lnSpc>
                <a:spcBef>
                  <a:spcPct val="0"/>
                </a:spcBef>
              </a:pPr>
            </a:p>
          </p:txBody>
        </p:sp>
      </p:grpSp>
      <p:sp>
        <p:nvSpPr>
          <p:cNvPr name="TextBox 12" id="12"/>
          <p:cNvSpPr txBox="true"/>
          <p:nvPr/>
        </p:nvSpPr>
        <p:spPr>
          <a:xfrm rot="0">
            <a:off x="4363875" y="4324919"/>
            <a:ext cx="4179730" cy="323215"/>
          </a:xfrm>
          <a:prstGeom prst="rect">
            <a:avLst/>
          </a:prstGeom>
        </p:spPr>
        <p:txBody>
          <a:bodyPr anchor="t" rtlCol="false" tIns="0" lIns="0" bIns="0" rIns="0">
            <a:spAutoFit/>
          </a:bodyPr>
          <a:lstStyle/>
          <a:p>
            <a:pPr algn="ctr">
              <a:lnSpc>
                <a:spcPts val="2660"/>
              </a:lnSpc>
            </a:pPr>
            <a:r>
              <a:rPr lang="en-US" sz="1900">
                <a:solidFill>
                  <a:srgbClr val="FFFFFF"/>
                </a:solidFill>
                <a:latin typeface="Varela Round"/>
                <a:ea typeface="Varela Round"/>
                <a:cs typeface="Varela Round"/>
                <a:sym typeface="Varela Round"/>
              </a:rPr>
              <a:t>Ho Dac Nguyen</a:t>
            </a:r>
          </a:p>
        </p:txBody>
      </p:sp>
      <p:grpSp>
        <p:nvGrpSpPr>
          <p:cNvPr name="Group 13" id="13"/>
          <p:cNvGrpSpPr/>
          <p:nvPr/>
        </p:nvGrpSpPr>
        <p:grpSpPr>
          <a:xfrm rot="0">
            <a:off x="4076231" y="5113147"/>
            <a:ext cx="4945849" cy="707201"/>
            <a:chOff x="0" y="0"/>
            <a:chExt cx="2053719" cy="293659"/>
          </a:xfrm>
        </p:grpSpPr>
        <p:sp>
          <p:nvSpPr>
            <p:cNvPr name="Freeform 14" id="14"/>
            <p:cNvSpPr/>
            <p:nvPr/>
          </p:nvSpPr>
          <p:spPr>
            <a:xfrm flipH="false" flipV="false" rot="0">
              <a:off x="0" y="0"/>
              <a:ext cx="2053719" cy="293659"/>
            </a:xfrm>
            <a:custGeom>
              <a:avLst/>
              <a:gdLst/>
              <a:ahLst/>
              <a:cxnLst/>
              <a:rect r="r" b="b" t="t" l="l"/>
              <a:pathLst>
                <a:path h="293659" w="2053719">
                  <a:moveTo>
                    <a:pt x="146829" y="0"/>
                  </a:moveTo>
                  <a:lnTo>
                    <a:pt x="1906889" y="0"/>
                  </a:lnTo>
                  <a:cubicBezTo>
                    <a:pt x="1987981" y="0"/>
                    <a:pt x="2053719" y="65738"/>
                    <a:pt x="2053719" y="146829"/>
                  </a:cubicBezTo>
                  <a:lnTo>
                    <a:pt x="2053719" y="146829"/>
                  </a:lnTo>
                  <a:cubicBezTo>
                    <a:pt x="2053719" y="227921"/>
                    <a:pt x="1987981" y="293659"/>
                    <a:pt x="1906889" y="293659"/>
                  </a:cubicBezTo>
                  <a:lnTo>
                    <a:pt x="146829" y="293659"/>
                  </a:lnTo>
                  <a:cubicBezTo>
                    <a:pt x="65738" y="293659"/>
                    <a:pt x="0" y="227921"/>
                    <a:pt x="0" y="146829"/>
                  </a:cubicBezTo>
                  <a:lnTo>
                    <a:pt x="0" y="146829"/>
                  </a:lnTo>
                  <a:cubicBezTo>
                    <a:pt x="0" y="65738"/>
                    <a:pt x="65738" y="0"/>
                    <a:pt x="146829" y="0"/>
                  </a:cubicBezTo>
                  <a:close/>
                </a:path>
              </a:pathLst>
            </a:custGeom>
            <a:solidFill>
              <a:srgbClr val="017A68"/>
            </a:solidFill>
          </p:spPr>
        </p:sp>
        <p:sp>
          <p:nvSpPr>
            <p:cNvPr name="TextBox 15" id="15"/>
            <p:cNvSpPr txBox="true"/>
            <p:nvPr/>
          </p:nvSpPr>
          <p:spPr>
            <a:xfrm>
              <a:off x="0" y="-19050"/>
              <a:ext cx="2053719" cy="312709"/>
            </a:xfrm>
            <a:prstGeom prst="rect">
              <a:avLst/>
            </a:prstGeom>
          </p:spPr>
          <p:txBody>
            <a:bodyPr anchor="ctr" rtlCol="false" tIns="24827" lIns="24827" bIns="24827" rIns="24827"/>
            <a:lstStyle/>
            <a:p>
              <a:pPr algn="ctr">
                <a:lnSpc>
                  <a:spcPts val="1299"/>
                </a:lnSpc>
                <a:spcBef>
                  <a:spcPct val="0"/>
                </a:spcBef>
              </a:pPr>
            </a:p>
          </p:txBody>
        </p:sp>
      </p:grpSp>
      <p:sp>
        <p:nvSpPr>
          <p:cNvPr name="TextBox 16" id="16"/>
          <p:cNvSpPr txBox="true"/>
          <p:nvPr/>
        </p:nvSpPr>
        <p:spPr>
          <a:xfrm rot="0">
            <a:off x="4459291" y="5304700"/>
            <a:ext cx="4179730" cy="323215"/>
          </a:xfrm>
          <a:prstGeom prst="rect">
            <a:avLst/>
          </a:prstGeom>
        </p:spPr>
        <p:txBody>
          <a:bodyPr anchor="t" rtlCol="false" tIns="0" lIns="0" bIns="0" rIns="0">
            <a:spAutoFit/>
          </a:bodyPr>
          <a:lstStyle/>
          <a:p>
            <a:pPr algn="ctr">
              <a:lnSpc>
                <a:spcPts val="2660"/>
              </a:lnSpc>
            </a:pPr>
            <a:r>
              <a:rPr lang="en-US" sz="1900">
                <a:solidFill>
                  <a:srgbClr val="FFFFFF"/>
                </a:solidFill>
                <a:latin typeface="Varela Round"/>
                <a:ea typeface="Varela Round"/>
                <a:cs typeface="Varela Round"/>
                <a:sym typeface="Varela Round"/>
              </a:rPr>
              <a:t>Huynh The Nhiem</a:t>
            </a:r>
          </a:p>
        </p:txBody>
      </p:sp>
      <p:grpSp>
        <p:nvGrpSpPr>
          <p:cNvPr name="Group 17" id="17"/>
          <p:cNvGrpSpPr/>
          <p:nvPr/>
        </p:nvGrpSpPr>
        <p:grpSpPr>
          <a:xfrm rot="0">
            <a:off x="3455919" y="3147540"/>
            <a:ext cx="811440" cy="811440"/>
            <a:chOff x="0" y="0"/>
            <a:chExt cx="812800" cy="812800"/>
          </a:xfrm>
        </p:grpSpPr>
        <p:sp>
          <p:nvSpPr>
            <p:cNvPr name="Freeform 18" id="18"/>
            <p:cNvSpPr/>
            <p:nvPr/>
          </p:nvSpPr>
          <p:spPr>
            <a:xfrm flipH="false" flipV="false" rot="0">
              <a:off x="26554" y="27971"/>
              <a:ext cx="759691" cy="759559"/>
            </a:xfrm>
            <a:custGeom>
              <a:avLst/>
              <a:gdLst/>
              <a:ahLst/>
              <a:cxnLst/>
              <a:rect r="r" b="b" t="t" l="l"/>
              <a:pathLst>
                <a:path h="759559" w="759691">
                  <a:moveTo>
                    <a:pt x="409844" y="15810"/>
                  </a:moveTo>
                  <a:lnTo>
                    <a:pt x="409890" y="15877"/>
                  </a:lnTo>
                  <a:cubicBezTo>
                    <a:pt x="426433" y="40021"/>
                    <a:pt x="459415" y="46186"/>
                    <a:pt x="483563" y="29649"/>
                  </a:cubicBezTo>
                  <a:lnTo>
                    <a:pt x="483563" y="29649"/>
                  </a:lnTo>
                  <a:cubicBezTo>
                    <a:pt x="493450" y="22878"/>
                    <a:pt x="506039" y="21415"/>
                    <a:pt x="517215" y="25738"/>
                  </a:cubicBezTo>
                  <a:cubicBezTo>
                    <a:pt x="528391" y="30061"/>
                    <a:pt x="536719" y="39615"/>
                    <a:pt x="539476" y="51277"/>
                  </a:cubicBezTo>
                  <a:lnTo>
                    <a:pt x="539555" y="51613"/>
                  </a:lnTo>
                  <a:cubicBezTo>
                    <a:pt x="546285" y="80080"/>
                    <a:pt x="574788" y="97728"/>
                    <a:pt x="603271" y="91064"/>
                  </a:cubicBezTo>
                  <a:lnTo>
                    <a:pt x="603271" y="91064"/>
                  </a:lnTo>
                  <a:cubicBezTo>
                    <a:pt x="614942" y="88334"/>
                    <a:pt x="627209" y="91522"/>
                    <a:pt x="636073" y="99591"/>
                  </a:cubicBezTo>
                  <a:cubicBezTo>
                    <a:pt x="644936" y="107659"/>
                    <a:pt x="649261" y="119573"/>
                    <a:pt x="647638" y="131448"/>
                  </a:cubicBezTo>
                  <a:lnTo>
                    <a:pt x="647579" y="131874"/>
                  </a:lnTo>
                  <a:cubicBezTo>
                    <a:pt x="643613" y="160878"/>
                    <a:pt x="663821" y="187639"/>
                    <a:pt x="692804" y="191762"/>
                  </a:cubicBezTo>
                  <a:lnTo>
                    <a:pt x="692804" y="191762"/>
                  </a:lnTo>
                  <a:cubicBezTo>
                    <a:pt x="704686" y="193452"/>
                    <a:pt x="714979" y="200874"/>
                    <a:pt x="720335" y="211615"/>
                  </a:cubicBezTo>
                  <a:cubicBezTo>
                    <a:pt x="725691" y="222355"/>
                    <a:pt x="725427" y="235042"/>
                    <a:pt x="719628" y="245550"/>
                  </a:cubicBezTo>
                  <a:lnTo>
                    <a:pt x="719489" y="245802"/>
                  </a:lnTo>
                  <a:cubicBezTo>
                    <a:pt x="705321" y="271475"/>
                    <a:pt x="714509" y="303770"/>
                    <a:pt x="740070" y="318140"/>
                  </a:cubicBezTo>
                  <a:lnTo>
                    <a:pt x="740070" y="318140"/>
                  </a:lnTo>
                  <a:cubicBezTo>
                    <a:pt x="750551" y="324031"/>
                    <a:pt x="757470" y="334694"/>
                    <a:pt x="758581" y="346666"/>
                  </a:cubicBezTo>
                  <a:cubicBezTo>
                    <a:pt x="759692" y="358637"/>
                    <a:pt x="754853" y="370391"/>
                    <a:pt x="745636" y="378111"/>
                  </a:cubicBezTo>
                  <a:lnTo>
                    <a:pt x="745606" y="378136"/>
                  </a:lnTo>
                  <a:cubicBezTo>
                    <a:pt x="723106" y="396981"/>
                    <a:pt x="720005" y="430442"/>
                    <a:pt x="738660" y="453100"/>
                  </a:cubicBezTo>
                  <a:lnTo>
                    <a:pt x="738757" y="453218"/>
                  </a:lnTo>
                  <a:cubicBezTo>
                    <a:pt x="746392" y="462492"/>
                    <a:pt x="748985" y="474925"/>
                    <a:pt x="745693" y="486478"/>
                  </a:cubicBezTo>
                  <a:cubicBezTo>
                    <a:pt x="742401" y="498031"/>
                    <a:pt x="733644" y="507230"/>
                    <a:pt x="722267" y="511086"/>
                  </a:cubicBezTo>
                  <a:lnTo>
                    <a:pt x="722267" y="511086"/>
                  </a:lnTo>
                  <a:cubicBezTo>
                    <a:pt x="694521" y="520491"/>
                    <a:pt x="679566" y="550526"/>
                    <a:pt x="688782" y="578336"/>
                  </a:cubicBezTo>
                  <a:lnTo>
                    <a:pt x="688903" y="578701"/>
                  </a:lnTo>
                  <a:cubicBezTo>
                    <a:pt x="692676" y="590084"/>
                    <a:pt x="690608" y="602596"/>
                    <a:pt x="683374" y="612161"/>
                  </a:cubicBezTo>
                  <a:cubicBezTo>
                    <a:pt x="676140" y="621726"/>
                    <a:pt x="664664" y="627121"/>
                    <a:pt x="652683" y="626590"/>
                  </a:cubicBezTo>
                  <a:lnTo>
                    <a:pt x="652683" y="626590"/>
                  </a:lnTo>
                  <a:cubicBezTo>
                    <a:pt x="623453" y="625295"/>
                    <a:pt x="598678" y="647880"/>
                    <a:pt x="597271" y="677105"/>
                  </a:cubicBezTo>
                  <a:lnTo>
                    <a:pt x="597251" y="677520"/>
                  </a:lnTo>
                  <a:cubicBezTo>
                    <a:pt x="596675" y="689489"/>
                    <a:pt x="590241" y="700405"/>
                    <a:pt x="580048" y="706706"/>
                  </a:cubicBezTo>
                  <a:cubicBezTo>
                    <a:pt x="569856" y="713008"/>
                    <a:pt x="557215" y="713884"/>
                    <a:pt x="546250" y="709050"/>
                  </a:cubicBezTo>
                  <a:lnTo>
                    <a:pt x="546250" y="709050"/>
                  </a:lnTo>
                  <a:cubicBezTo>
                    <a:pt x="519481" y="697248"/>
                    <a:pt x="488212" y="709362"/>
                    <a:pt x="476381" y="736118"/>
                  </a:cubicBezTo>
                  <a:lnTo>
                    <a:pt x="476288" y="736328"/>
                  </a:lnTo>
                  <a:cubicBezTo>
                    <a:pt x="471440" y="747291"/>
                    <a:pt x="461499" y="755159"/>
                    <a:pt x="449715" y="757359"/>
                  </a:cubicBezTo>
                  <a:cubicBezTo>
                    <a:pt x="437931" y="759558"/>
                    <a:pt x="425820" y="755806"/>
                    <a:pt x="417344" y="747330"/>
                  </a:cubicBezTo>
                  <a:lnTo>
                    <a:pt x="417344" y="747330"/>
                  </a:lnTo>
                  <a:cubicBezTo>
                    <a:pt x="407399" y="737384"/>
                    <a:pt x="393911" y="731797"/>
                    <a:pt x="379846" y="731797"/>
                  </a:cubicBezTo>
                  <a:cubicBezTo>
                    <a:pt x="365781" y="731797"/>
                    <a:pt x="352293" y="737384"/>
                    <a:pt x="342348" y="747330"/>
                  </a:cubicBezTo>
                  <a:lnTo>
                    <a:pt x="342348" y="747330"/>
                  </a:lnTo>
                  <a:cubicBezTo>
                    <a:pt x="333872" y="755806"/>
                    <a:pt x="321761" y="759558"/>
                    <a:pt x="309977" y="757359"/>
                  </a:cubicBezTo>
                  <a:cubicBezTo>
                    <a:pt x="298193" y="755159"/>
                    <a:pt x="288252" y="747291"/>
                    <a:pt x="283404" y="736328"/>
                  </a:cubicBezTo>
                  <a:lnTo>
                    <a:pt x="283311" y="736118"/>
                  </a:lnTo>
                  <a:cubicBezTo>
                    <a:pt x="271480" y="709362"/>
                    <a:pt x="240211" y="697248"/>
                    <a:pt x="213442" y="709050"/>
                  </a:cubicBezTo>
                  <a:lnTo>
                    <a:pt x="213442" y="709050"/>
                  </a:lnTo>
                  <a:cubicBezTo>
                    <a:pt x="202477" y="713884"/>
                    <a:pt x="189836" y="713008"/>
                    <a:pt x="179644" y="706706"/>
                  </a:cubicBezTo>
                  <a:cubicBezTo>
                    <a:pt x="169451" y="700405"/>
                    <a:pt x="163017" y="689489"/>
                    <a:pt x="162441" y="677520"/>
                  </a:cubicBezTo>
                  <a:lnTo>
                    <a:pt x="162421" y="677105"/>
                  </a:lnTo>
                  <a:cubicBezTo>
                    <a:pt x="161014" y="647880"/>
                    <a:pt x="136239" y="625295"/>
                    <a:pt x="107009" y="626590"/>
                  </a:cubicBezTo>
                  <a:lnTo>
                    <a:pt x="107009" y="626590"/>
                  </a:lnTo>
                  <a:cubicBezTo>
                    <a:pt x="95028" y="627121"/>
                    <a:pt x="83552" y="621726"/>
                    <a:pt x="76318" y="612161"/>
                  </a:cubicBezTo>
                  <a:cubicBezTo>
                    <a:pt x="69084" y="602596"/>
                    <a:pt x="67016" y="590085"/>
                    <a:pt x="70789" y="578701"/>
                  </a:cubicBezTo>
                  <a:lnTo>
                    <a:pt x="70910" y="578336"/>
                  </a:lnTo>
                  <a:cubicBezTo>
                    <a:pt x="80126" y="550526"/>
                    <a:pt x="65171" y="520491"/>
                    <a:pt x="37425" y="511086"/>
                  </a:cubicBezTo>
                  <a:lnTo>
                    <a:pt x="37425" y="511086"/>
                  </a:lnTo>
                  <a:cubicBezTo>
                    <a:pt x="26048" y="507230"/>
                    <a:pt x="17291" y="498031"/>
                    <a:pt x="13999" y="486478"/>
                  </a:cubicBezTo>
                  <a:cubicBezTo>
                    <a:pt x="10707" y="474925"/>
                    <a:pt x="13300" y="462493"/>
                    <a:pt x="20935" y="453219"/>
                  </a:cubicBezTo>
                  <a:lnTo>
                    <a:pt x="21032" y="453100"/>
                  </a:lnTo>
                  <a:cubicBezTo>
                    <a:pt x="39687" y="430442"/>
                    <a:pt x="36586" y="396981"/>
                    <a:pt x="14086" y="378136"/>
                  </a:cubicBezTo>
                  <a:lnTo>
                    <a:pt x="14056" y="378111"/>
                  </a:lnTo>
                  <a:cubicBezTo>
                    <a:pt x="4839" y="370391"/>
                    <a:pt x="0" y="358637"/>
                    <a:pt x="1111" y="346666"/>
                  </a:cubicBezTo>
                  <a:cubicBezTo>
                    <a:pt x="2222" y="334694"/>
                    <a:pt x="9141" y="324031"/>
                    <a:pt x="19622" y="318140"/>
                  </a:cubicBezTo>
                  <a:lnTo>
                    <a:pt x="19622" y="318140"/>
                  </a:lnTo>
                  <a:cubicBezTo>
                    <a:pt x="45183" y="303770"/>
                    <a:pt x="54371" y="271475"/>
                    <a:pt x="40203" y="245802"/>
                  </a:cubicBezTo>
                  <a:lnTo>
                    <a:pt x="40064" y="245550"/>
                  </a:lnTo>
                  <a:cubicBezTo>
                    <a:pt x="34265" y="235042"/>
                    <a:pt x="34000" y="222355"/>
                    <a:pt x="39357" y="211615"/>
                  </a:cubicBezTo>
                  <a:cubicBezTo>
                    <a:pt x="44713" y="200874"/>
                    <a:pt x="55005" y="193452"/>
                    <a:pt x="66888" y="191762"/>
                  </a:cubicBezTo>
                  <a:lnTo>
                    <a:pt x="66888" y="191762"/>
                  </a:lnTo>
                  <a:cubicBezTo>
                    <a:pt x="95870" y="187639"/>
                    <a:pt x="116079" y="160878"/>
                    <a:pt x="112113" y="131874"/>
                  </a:cubicBezTo>
                  <a:lnTo>
                    <a:pt x="112054" y="131448"/>
                  </a:lnTo>
                  <a:cubicBezTo>
                    <a:pt x="110431" y="119573"/>
                    <a:pt x="114756" y="107659"/>
                    <a:pt x="123619" y="99591"/>
                  </a:cubicBezTo>
                  <a:cubicBezTo>
                    <a:pt x="132483" y="91522"/>
                    <a:pt x="144750" y="88334"/>
                    <a:pt x="156421" y="91064"/>
                  </a:cubicBezTo>
                  <a:lnTo>
                    <a:pt x="156421" y="91064"/>
                  </a:lnTo>
                  <a:cubicBezTo>
                    <a:pt x="184904" y="97728"/>
                    <a:pt x="213407" y="80080"/>
                    <a:pt x="220137" y="51613"/>
                  </a:cubicBezTo>
                  <a:lnTo>
                    <a:pt x="220216" y="51277"/>
                  </a:lnTo>
                  <a:cubicBezTo>
                    <a:pt x="222973" y="39615"/>
                    <a:pt x="231301" y="30061"/>
                    <a:pt x="242477" y="25738"/>
                  </a:cubicBezTo>
                  <a:cubicBezTo>
                    <a:pt x="253653" y="21415"/>
                    <a:pt x="266242" y="22878"/>
                    <a:pt x="276129" y="29649"/>
                  </a:cubicBezTo>
                  <a:lnTo>
                    <a:pt x="276129" y="29649"/>
                  </a:lnTo>
                  <a:cubicBezTo>
                    <a:pt x="300277" y="46186"/>
                    <a:pt x="333259" y="40021"/>
                    <a:pt x="349802" y="15877"/>
                  </a:cubicBezTo>
                  <a:lnTo>
                    <a:pt x="349848" y="15810"/>
                  </a:lnTo>
                  <a:cubicBezTo>
                    <a:pt x="356628" y="5915"/>
                    <a:pt x="367851" y="0"/>
                    <a:pt x="379846" y="0"/>
                  </a:cubicBezTo>
                  <a:cubicBezTo>
                    <a:pt x="391841" y="0"/>
                    <a:pt x="403064" y="5915"/>
                    <a:pt x="409844" y="15810"/>
                  </a:cubicBezTo>
                  <a:close/>
                </a:path>
              </a:pathLst>
            </a:custGeom>
            <a:solidFill>
              <a:srgbClr val="D7C867"/>
            </a:solidFill>
          </p:spPr>
        </p:sp>
        <p:sp>
          <p:nvSpPr>
            <p:cNvPr name="TextBox 19" id="19"/>
            <p:cNvSpPr txBox="true"/>
            <p:nvPr/>
          </p:nvSpPr>
          <p:spPr>
            <a:xfrm>
              <a:off x="139700" y="139700"/>
              <a:ext cx="533400" cy="533400"/>
            </a:xfrm>
            <a:prstGeom prst="rect">
              <a:avLst/>
            </a:prstGeom>
          </p:spPr>
          <p:txBody>
            <a:bodyPr anchor="ctr" rtlCol="false" tIns="37790" lIns="37790" bIns="37790" rIns="37790"/>
            <a:lstStyle/>
            <a:p>
              <a:pPr algn="ctr">
                <a:lnSpc>
                  <a:spcPts val="2160"/>
                </a:lnSpc>
              </a:pPr>
              <a:r>
                <a:rPr lang="en-US" sz="1800">
                  <a:solidFill>
                    <a:srgbClr val="000000"/>
                  </a:solidFill>
                  <a:latin typeface="Varela Round"/>
                  <a:ea typeface="Varela Round"/>
                  <a:cs typeface="Varela Round"/>
                  <a:sym typeface="Varela Round"/>
                </a:rPr>
                <a:t>1</a:t>
              </a:r>
            </a:p>
          </p:txBody>
        </p:sp>
      </p:grpSp>
      <p:grpSp>
        <p:nvGrpSpPr>
          <p:cNvPr name="Group 20" id="20"/>
          <p:cNvGrpSpPr/>
          <p:nvPr/>
        </p:nvGrpSpPr>
        <p:grpSpPr>
          <a:xfrm rot="0">
            <a:off x="3455919" y="4130258"/>
            <a:ext cx="811440" cy="811440"/>
            <a:chOff x="0" y="0"/>
            <a:chExt cx="812800" cy="812800"/>
          </a:xfrm>
        </p:grpSpPr>
        <p:sp>
          <p:nvSpPr>
            <p:cNvPr name="Freeform 21" id="21"/>
            <p:cNvSpPr/>
            <p:nvPr/>
          </p:nvSpPr>
          <p:spPr>
            <a:xfrm flipH="false" flipV="false" rot="0">
              <a:off x="26554" y="27971"/>
              <a:ext cx="759691" cy="759559"/>
            </a:xfrm>
            <a:custGeom>
              <a:avLst/>
              <a:gdLst/>
              <a:ahLst/>
              <a:cxnLst/>
              <a:rect r="r" b="b" t="t" l="l"/>
              <a:pathLst>
                <a:path h="759559" w="759691">
                  <a:moveTo>
                    <a:pt x="409844" y="15810"/>
                  </a:moveTo>
                  <a:lnTo>
                    <a:pt x="409890" y="15877"/>
                  </a:lnTo>
                  <a:cubicBezTo>
                    <a:pt x="426433" y="40021"/>
                    <a:pt x="459415" y="46186"/>
                    <a:pt x="483563" y="29649"/>
                  </a:cubicBezTo>
                  <a:lnTo>
                    <a:pt x="483563" y="29649"/>
                  </a:lnTo>
                  <a:cubicBezTo>
                    <a:pt x="493450" y="22878"/>
                    <a:pt x="506039" y="21415"/>
                    <a:pt x="517215" y="25738"/>
                  </a:cubicBezTo>
                  <a:cubicBezTo>
                    <a:pt x="528391" y="30061"/>
                    <a:pt x="536719" y="39615"/>
                    <a:pt x="539476" y="51277"/>
                  </a:cubicBezTo>
                  <a:lnTo>
                    <a:pt x="539555" y="51613"/>
                  </a:lnTo>
                  <a:cubicBezTo>
                    <a:pt x="546285" y="80080"/>
                    <a:pt x="574788" y="97728"/>
                    <a:pt x="603271" y="91064"/>
                  </a:cubicBezTo>
                  <a:lnTo>
                    <a:pt x="603271" y="91064"/>
                  </a:lnTo>
                  <a:cubicBezTo>
                    <a:pt x="614942" y="88334"/>
                    <a:pt x="627209" y="91522"/>
                    <a:pt x="636073" y="99591"/>
                  </a:cubicBezTo>
                  <a:cubicBezTo>
                    <a:pt x="644936" y="107659"/>
                    <a:pt x="649261" y="119573"/>
                    <a:pt x="647638" y="131448"/>
                  </a:cubicBezTo>
                  <a:lnTo>
                    <a:pt x="647579" y="131874"/>
                  </a:lnTo>
                  <a:cubicBezTo>
                    <a:pt x="643613" y="160878"/>
                    <a:pt x="663821" y="187639"/>
                    <a:pt x="692804" y="191762"/>
                  </a:cubicBezTo>
                  <a:lnTo>
                    <a:pt x="692804" y="191762"/>
                  </a:lnTo>
                  <a:cubicBezTo>
                    <a:pt x="704686" y="193452"/>
                    <a:pt x="714979" y="200874"/>
                    <a:pt x="720335" y="211615"/>
                  </a:cubicBezTo>
                  <a:cubicBezTo>
                    <a:pt x="725691" y="222355"/>
                    <a:pt x="725427" y="235042"/>
                    <a:pt x="719628" y="245550"/>
                  </a:cubicBezTo>
                  <a:lnTo>
                    <a:pt x="719489" y="245802"/>
                  </a:lnTo>
                  <a:cubicBezTo>
                    <a:pt x="705321" y="271475"/>
                    <a:pt x="714509" y="303770"/>
                    <a:pt x="740070" y="318140"/>
                  </a:cubicBezTo>
                  <a:lnTo>
                    <a:pt x="740070" y="318140"/>
                  </a:lnTo>
                  <a:cubicBezTo>
                    <a:pt x="750551" y="324031"/>
                    <a:pt x="757470" y="334694"/>
                    <a:pt x="758581" y="346666"/>
                  </a:cubicBezTo>
                  <a:cubicBezTo>
                    <a:pt x="759692" y="358637"/>
                    <a:pt x="754853" y="370391"/>
                    <a:pt x="745636" y="378111"/>
                  </a:cubicBezTo>
                  <a:lnTo>
                    <a:pt x="745606" y="378136"/>
                  </a:lnTo>
                  <a:cubicBezTo>
                    <a:pt x="723106" y="396981"/>
                    <a:pt x="720005" y="430442"/>
                    <a:pt x="738660" y="453100"/>
                  </a:cubicBezTo>
                  <a:lnTo>
                    <a:pt x="738757" y="453218"/>
                  </a:lnTo>
                  <a:cubicBezTo>
                    <a:pt x="746392" y="462492"/>
                    <a:pt x="748985" y="474925"/>
                    <a:pt x="745693" y="486478"/>
                  </a:cubicBezTo>
                  <a:cubicBezTo>
                    <a:pt x="742401" y="498031"/>
                    <a:pt x="733644" y="507230"/>
                    <a:pt x="722267" y="511086"/>
                  </a:cubicBezTo>
                  <a:lnTo>
                    <a:pt x="722267" y="511086"/>
                  </a:lnTo>
                  <a:cubicBezTo>
                    <a:pt x="694521" y="520491"/>
                    <a:pt x="679566" y="550526"/>
                    <a:pt x="688782" y="578336"/>
                  </a:cubicBezTo>
                  <a:lnTo>
                    <a:pt x="688903" y="578701"/>
                  </a:lnTo>
                  <a:cubicBezTo>
                    <a:pt x="692676" y="590084"/>
                    <a:pt x="690608" y="602596"/>
                    <a:pt x="683374" y="612161"/>
                  </a:cubicBezTo>
                  <a:cubicBezTo>
                    <a:pt x="676140" y="621726"/>
                    <a:pt x="664664" y="627121"/>
                    <a:pt x="652683" y="626590"/>
                  </a:cubicBezTo>
                  <a:lnTo>
                    <a:pt x="652683" y="626590"/>
                  </a:lnTo>
                  <a:cubicBezTo>
                    <a:pt x="623453" y="625295"/>
                    <a:pt x="598678" y="647880"/>
                    <a:pt x="597271" y="677105"/>
                  </a:cubicBezTo>
                  <a:lnTo>
                    <a:pt x="597251" y="677520"/>
                  </a:lnTo>
                  <a:cubicBezTo>
                    <a:pt x="596675" y="689489"/>
                    <a:pt x="590241" y="700405"/>
                    <a:pt x="580048" y="706706"/>
                  </a:cubicBezTo>
                  <a:cubicBezTo>
                    <a:pt x="569856" y="713008"/>
                    <a:pt x="557215" y="713884"/>
                    <a:pt x="546250" y="709050"/>
                  </a:cubicBezTo>
                  <a:lnTo>
                    <a:pt x="546250" y="709050"/>
                  </a:lnTo>
                  <a:cubicBezTo>
                    <a:pt x="519481" y="697248"/>
                    <a:pt x="488212" y="709362"/>
                    <a:pt x="476381" y="736118"/>
                  </a:cubicBezTo>
                  <a:lnTo>
                    <a:pt x="476288" y="736328"/>
                  </a:lnTo>
                  <a:cubicBezTo>
                    <a:pt x="471440" y="747291"/>
                    <a:pt x="461499" y="755159"/>
                    <a:pt x="449715" y="757359"/>
                  </a:cubicBezTo>
                  <a:cubicBezTo>
                    <a:pt x="437931" y="759558"/>
                    <a:pt x="425820" y="755806"/>
                    <a:pt x="417344" y="747330"/>
                  </a:cubicBezTo>
                  <a:lnTo>
                    <a:pt x="417344" y="747330"/>
                  </a:lnTo>
                  <a:cubicBezTo>
                    <a:pt x="407399" y="737384"/>
                    <a:pt x="393911" y="731797"/>
                    <a:pt x="379846" y="731797"/>
                  </a:cubicBezTo>
                  <a:cubicBezTo>
                    <a:pt x="365781" y="731797"/>
                    <a:pt x="352293" y="737384"/>
                    <a:pt x="342348" y="747330"/>
                  </a:cubicBezTo>
                  <a:lnTo>
                    <a:pt x="342348" y="747330"/>
                  </a:lnTo>
                  <a:cubicBezTo>
                    <a:pt x="333872" y="755806"/>
                    <a:pt x="321761" y="759558"/>
                    <a:pt x="309977" y="757359"/>
                  </a:cubicBezTo>
                  <a:cubicBezTo>
                    <a:pt x="298193" y="755159"/>
                    <a:pt x="288252" y="747291"/>
                    <a:pt x="283404" y="736328"/>
                  </a:cubicBezTo>
                  <a:lnTo>
                    <a:pt x="283311" y="736118"/>
                  </a:lnTo>
                  <a:cubicBezTo>
                    <a:pt x="271480" y="709362"/>
                    <a:pt x="240211" y="697248"/>
                    <a:pt x="213442" y="709050"/>
                  </a:cubicBezTo>
                  <a:lnTo>
                    <a:pt x="213442" y="709050"/>
                  </a:lnTo>
                  <a:cubicBezTo>
                    <a:pt x="202477" y="713884"/>
                    <a:pt x="189836" y="713008"/>
                    <a:pt x="179644" y="706706"/>
                  </a:cubicBezTo>
                  <a:cubicBezTo>
                    <a:pt x="169451" y="700405"/>
                    <a:pt x="163017" y="689489"/>
                    <a:pt x="162441" y="677520"/>
                  </a:cubicBezTo>
                  <a:lnTo>
                    <a:pt x="162421" y="677105"/>
                  </a:lnTo>
                  <a:cubicBezTo>
                    <a:pt x="161014" y="647880"/>
                    <a:pt x="136239" y="625295"/>
                    <a:pt x="107009" y="626590"/>
                  </a:cubicBezTo>
                  <a:lnTo>
                    <a:pt x="107009" y="626590"/>
                  </a:lnTo>
                  <a:cubicBezTo>
                    <a:pt x="95028" y="627121"/>
                    <a:pt x="83552" y="621726"/>
                    <a:pt x="76318" y="612161"/>
                  </a:cubicBezTo>
                  <a:cubicBezTo>
                    <a:pt x="69084" y="602596"/>
                    <a:pt x="67016" y="590085"/>
                    <a:pt x="70789" y="578701"/>
                  </a:cubicBezTo>
                  <a:lnTo>
                    <a:pt x="70910" y="578336"/>
                  </a:lnTo>
                  <a:cubicBezTo>
                    <a:pt x="80126" y="550526"/>
                    <a:pt x="65171" y="520491"/>
                    <a:pt x="37425" y="511086"/>
                  </a:cubicBezTo>
                  <a:lnTo>
                    <a:pt x="37425" y="511086"/>
                  </a:lnTo>
                  <a:cubicBezTo>
                    <a:pt x="26048" y="507230"/>
                    <a:pt x="17291" y="498031"/>
                    <a:pt x="13999" y="486478"/>
                  </a:cubicBezTo>
                  <a:cubicBezTo>
                    <a:pt x="10707" y="474925"/>
                    <a:pt x="13300" y="462493"/>
                    <a:pt x="20935" y="453219"/>
                  </a:cubicBezTo>
                  <a:lnTo>
                    <a:pt x="21032" y="453100"/>
                  </a:lnTo>
                  <a:cubicBezTo>
                    <a:pt x="39687" y="430442"/>
                    <a:pt x="36586" y="396981"/>
                    <a:pt x="14086" y="378136"/>
                  </a:cubicBezTo>
                  <a:lnTo>
                    <a:pt x="14056" y="378111"/>
                  </a:lnTo>
                  <a:cubicBezTo>
                    <a:pt x="4839" y="370391"/>
                    <a:pt x="0" y="358637"/>
                    <a:pt x="1111" y="346666"/>
                  </a:cubicBezTo>
                  <a:cubicBezTo>
                    <a:pt x="2222" y="334694"/>
                    <a:pt x="9141" y="324031"/>
                    <a:pt x="19622" y="318140"/>
                  </a:cubicBezTo>
                  <a:lnTo>
                    <a:pt x="19622" y="318140"/>
                  </a:lnTo>
                  <a:cubicBezTo>
                    <a:pt x="45183" y="303770"/>
                    <a:pt x="54371" y="271475"/>
                    <a:pt x="40203" y="245802"/>
                  </a:cubicBezTo>
                  <a:lnTo>
                    <a:pt x="40064" y="245550"/>
                  </a:lnTo>
                  <a:cubicBezTo>
                    <a:pt x="34265" y="235042"/>
                    <a:pt x="34000" y="222355"/>
                    <a:pt x="39357" y="211615"/>
                  </a:cubicBezTo>
                  <a:cubicBezTo>
                    <a:pt x="44713" y="200874"/>
                    <a:pt x="55005" y="193452"/>
                    <a:pt x="66888" y="191762"/>
                  </a:cubicBezTo>
                  <a:lnTo>
                    <a:pt x="66888" y="191762"/>
                  </a:lnTo>
                  <a:cubicBezTo>
                    <a:pt x="95870" y="187639"/>
                    <a:pt x="116079" y="160878"/>
                    <a:pt x="112113" y="131874"/>
                  </a:cubicBezTo>
                  <a:lnTo>
                    <a:pt x="112054" y="131448"/>
                  </a:lnTo>
                  <a:cubicBezTo>
                    <a:pt x="110431" y="119573"/>
                    <a:pt x="114756" y="107659"/>
                    <a:pt x="123619" y="99591"/>
                  </a:cubicBezTo>
                  <a:cubicBezTo>
                    <a:pt x="132483" y="91522"/>
                    <a:pt x="144750" y="88334"/>
                    <a:pt x="156421" y="91064"/>
                  </a:cubicBezTo>
                  <a:lnTo>
                    <a:pt x="156421" y="91064"/>
                  </a:lnTo>
                  <a:cubicBezTo>
                    <a:pt x="184904" y="97728"/>
                    <a:pt x="213407" y="80080"/>
                    <a:pt x="220137" y="51613"/>
                  </a:cubicBezTo>
                  <a:lnTo>
                    <a:pt x="220216" y="51277"/>
                  </a:lnTo>
                  <a:cubicBezTo>
                    <a:pt x="222973" y="39615"/>
                    <a:pt x="231301" y="30061"/>
                    <a:pt x="242477" y="25738"/>
                  </a:cubicBezTo>
                  <a:cubicBezTo>
                    <a:pt x="253653" y="21415"/>
                    <a:pt x="266242" y="22878"/>
                    <a:pt x="276129" y="29649"/>
                  </a:cubicBezTo>
                  <a:lnTo>
                    <a:pt x="276129" y="29649"/>
                  </a:lnTo>
                  <a:cubicBezTo>
                    <a:pt x="300277" y="46186"/>
                    <a:pt x="333259" y="40021"/>
                    <a:pt x="349802" y="15877"/>
                  </a:cubicBezTo>
                  <a:lnTo>
                    <a:pt x="349848" y="15810"/>
                  </a:lnTo>
                  <a:cubicBezTo>
                    <a:pt x="356628" y="5915"/>
                    <a:pt x="367851" y="0"/>
                    <a:pt x="379846" y="0"/>
                  </a:cubicBezTo>
                  <a:cubicBezTo>
                    <a:pt x="391841" y="0"/>
                    <a:pt x="403064" y="5915"/>
                    <a:pt x="409844" y="15810"/>
                  </a:cubicBezTo>
                  <a:close/>
                </a:path>
              </a:pathLst>
            </a:custGeom>
            <a:solidFill>
              <a:srgbClr val="D7C867"/>
            </a:solidFill>
          </p:spPr>
        </p:sp>
        <p:sp>
          <p:nvSpPr>
            <p:cNvPr name="TextBox 22" id="22"/>
            <p:cNvSpPr txBox="true"/>
            <p:nvPr/>
          </p:nvSpPr>
          <p:spPr>
            <a:xfrm>
              <a:off x="139700" y="139700"/>
              <a:ext cx="533400" cy="533400"/>
            </a:xfrm>
            <a:prstGeom prst="rect">
              <a:avLst/>
            </a:prstGeom>
          </p:spPr>
          <p:txBody>
            <a:bodyPr anchor="ctr" rtlCol="false" tIns="37790" lIns="37790" bIns="37790" rIns="37790"/>
            <a:lstStyle/>
            <a:p>
              <a:pPr algn="ctr">
                <a:lnSpc>
                  <a:spcPts val="2160"/>
                </a:lnSpc>
              </a:pPr>
              <a:r>
                <a:rPr lang="en-US" sz="1800">
                  <a:solidFill>
                    <a:srgbClr val="000000"/>
                  </a:solidFill>
                  <a:latin typeface="Varela Round"/>
                  <a:ea typeface="Varela Round"/>
                  <a:cs typeface="Varela Round"/>
                  <a:sym typeface="Varela Round"/>
                </a:rPr>
                <a:t>2</a:t>
              </a:r>
            </a:p>
          </p:txBody>
        </p:sp>
      </p:grpSp>
      <p:grpSp>
        <p:nvGrpSpPr>
          <p:cNvPr name="Group 23" id="23"/>
          <p:cNvGrpSpPr/>
          <p:nvPr/>
        </p:nvGrpSpPr>
        <p:grpSpPr>
          <a:xfrm rot="0">
            <a:off x="3455919" y="5065886"/>
            <a:ext cx="811440" cy="811440"/>
            <a:chOff x="0" y="0"/>
            <a:chExt cx="812800" cy="812800"/>
          </a:xfrm>
        </p:grpSpPr>
        <p:sp>
          <p:nvSpPr>
            <p:cNvPr name="Freeform 24" id="24"/>
            <p:cNvSpPr/>
            <p:nvPr/>
          </p:nvSpPr>
          <p:spPr>
            <a:xfrm flipH="false" flipV="false" rot="0">
              <a:off x="26554" y="27971"/>
              <a:ext cx="759691" cy="759559"/>
            </a:xfrm>
            <a:custGeom>
              <a:avLst/>
              <a:gdLst/>
              <a:ahLst/>
              <a:cxnLst/>
              <a:rect r="r" b="b" t="t" l="l"/>
              <a:pathLst>
                <a:path h="759559" w="759691">
                  <a:moveTo>
                    <a:pt x="409844" y="15810"/>
                  </a:moveTo>
                  <a:lnTo>
                    <a:pt x="409890" y="15877"/>
                  </a:lnTo>
                  <a:cubicBezTo>
                    <a:pt x="426433" y="40021"/>
                    <a:pt x="459415" y="46186"/>
                    <a:pt x="483563" y="29649"/>
                  </a:cubicBezTo>
                  <a:lnTo>
                    <a:pt x="483563" y="29649"/>
                  </a:lnTo>
                  <a:cubicBezTo>
                    <a:pt x="493450" y="22878"/>
                    <a:pt x="506039" y="21415"/>
                    <a:pt x="517215" y="25738"/>
                  </a:cubicBezTo>
                  <a:cubicBezTo>
                    <a:pt x="528391" y="30061"/>
                    <a:pt x="536719" y="39615"/>
                    <a:pt x="539476" y="51277"/>
                  </a:cubicBezTo>
                  <a:lnTo>
                    <a:pt x="539555" y="51613"/>
                  </a:lnTo>
                  <a:cubicBezTo>
                    <a:pt x="546285" y="80080"/>
                    <a:pt x="574788" y="97728"/>
                    <a:pt x="603271" y="91064"/>
                  </a:cubicBezTo>
                  <a:lnTo>
                    <a:pt x="603271" y="91064"/>
                  </a:lnTo>
                  <a:cubicBezTo>
                    <a:pt x="614942" y="88334"/>
                    <a:pt x="627209" y="91522"/>
                    <a:pt x="636073" y="99591"/>
                  </a:cubicBezTo>
                  <a:cubicBezTo>
                    <a:pt x="644936" y="107659"/>
                    <a:pt x="649261" y="119573"/>
                    <a:pt x="647638" y="131448"/>
                  </a:cubicBezTo>
                  <a:lnTo>
                    <a:pt x="647579" y="131874"/>
                  </a:lnTo>
                  <a:cubicBezTo>
                    <a:pt x="643613" y="160878"/>
                    <a:pt x="663821" y="187639"/>
                    <a:pt x="692804" y="191762"/>
                  </a:cubicBezTo>
                  <a:lnTo>
                    <a:pt x="692804" y="191762"/>
                  </a:lnTo>
                  <a:cubicBezTo>
                    <a:pt x="704686" y="193452"/>
                    <a:pt x="714979" y="200874"/>
                    <a:pt x="720335" y="211615"/>
                  </a:cubicBezTo>
                  <a:cubicBezTo>
                    <a:pt x="725691" y="222355"/>
                    <a:pt x="725427" y="235042"/>
                    <a:pt x="719628" y="245550"/>
                  </a:cubicBezTo>
                  <a:lnTo>
                    <a:pt x="719489" y="245802"/>
                  </a:lnTo>
                  <a:cubicBezTo>
                    <a:pt x="705321" y="271475"/>
                    <a:pt x="714509" y="303770"/>
                    <a:pt x="740070" y="318140"/>
                  </a:cubicBezTo>
                  <a:lnTo>
                    <a:pt x="740070" y="318140"/>
                  </a:lnTo>
                  <a:cubicBezTo>
                    <a:pt x="750551" y="324031"/>
                    <a:pt x="757470" y="334694"/>
                    <a:pt x="758581" y="346666"/>
                  </a:cubicBezTo>
                  <a:cubicBezTo>
                    <a:pt x="759692" y="358637"/>
                    <a:pt x="754853" y="370391"/>
                    <a:pt x="745636" y="378111"/>
                  </a:cubicBezTo>
                  <a:lnTo>
                    <a:pt x="745606" y="378136"/>
                  </a:lnTo>
                  <a:cubicBezTo>
                    <a:pt x="723106" y="396981"/>
                    <a:pt x="720005" y="430442"/>
                    <a:pt x="738660" y="453100"/>
                  </a:cubicBezTo>
                  <a:lnTo>
                    <a:pt x="738757" y="453218"/>
                  </a:lnTo>
                  <a:cubicBezTo>
                    <a:pt x="746392" y="462492"/>
                    <a:pt x="748985" y="474925"/>
                    <a:pt x="745693" y="486478"/>
                  </a:cubicBezTo>
                  <a:cubicBezTo>
                    <a:pt x="742401" y="498031"/>
                    <a:pt x="733644" y="507230"/>
                    <a:pt x="722267" y="511086"/>
                  </a:cubicBezTo>
                  <a:lnTo>
                    <a:pt x="722267" y="511086"/>
                  </a:lnTo>
                  <a:cubicBezTo>
                    <a:pt x="694521" y="520491"/>
                    <a:pt x="679566" y="550526"/>
                    <a:pt x="688782" y="578336"/>
                  </a:cubicBezTo>
                  <a:lnTo>
                    <a:pt x="688903" y="578701"/>
                  </a:lnTo>
                  <a:cubicBezTo>
                    <a:pt x="692676" y="590084"/>
                    <a:pt x="690608" y="602596"/>
                    <a:pt x="683374" y="612161"/>
                  </a:cubicBezTo>
                  <a:cubicBezTo>
                    <a:pt x="676140" y="621726"/>
                    <a:pt x="664664" y="627121"/>
                    <a:pt x="652683" y="626590"/>
                  </a:cubicBezTo>
                  <a:lnTo>
                    <a:pt x="652683" y="626590"/>
                  </a:lnTo>
                  <a:cubicBezTo>
                    <a:pt x="623453" y="625295"/>
                    <a:pt x="598678" y="647880"/>
                    <a:pt x="597271" y="677105"/>
                  </a:cubicBezTo>
                  <a:lnTo>
                    <a:pt x="597251" y="677520"/>
                  </a:lnTo>
                  <a:cubicBezTo>
                    <a:pt x="596675" y="689489"/>
                    <a:pt x="590241" y="700405"/>
                    <a:pt x="580048" y="706706"/>
                  </a:cubicBezTo>
                  <a:cubicBezTo>
                    <a:pt x="569856" y="713008"/>
                    <a:pt x="557215" y="713884"/>
                    <a:pt x="546250" y="709050"/>
                  </a:cubicBezTo>
                  <a:lnTo>
                    <a:pt x="546250" y="709050"/>
                  </a:lnTo>
                  <a:cubicBezTo>
                    <a:pt x="519481" y="697248"/>
                    <a:pt x="488212" y="709362"/>
                    <a:pt x="476381" y="736118"/>
                  </a:cubicBezTo>
                  <a:lnTo>
                    <a:pt x="476288" y="736328"/>
                  </a:lnTo>
                  <a:cubicBezTo>
                    <a:pt x="471440" y="747291"/>
                    <a:pt x="461499" y="755159"/>
                    <a:pt x="449715" y="757359"/>
                  </a:cubicBezTo>
                  <a:cubicBezTo>
                    <a:pt x="437931" y="759558"/>
                    <a:pt x="425820" y="755806"/>
                    <a:pt x="417344" y="747330"/>
                  </a:cubicBezTo>
                  <a:lnTo>
                    <a:pt x="417344" y="747330"/>
                  </a:lnTo>
                  <a:cubicBezTo>
                    <a:pt x="407399" y="737384"/>
                    <a:pt x="393911" y="731797"/>
                    <a:pt x="379846" y="731797"/>
                  </a:cubicBezTo>
                  <a:cubicBezTo>
                    <a:pt x="365781" y="731797"/>
                    <a:pt x="352293" y="737384"/>
                    <a:pt x="342348" y="747330"/>
                  </a:cubicBezTo>
                  <a:lnTo>
                    <a:pt x="342348" y="747330"/>
                  </a:lnTo>
                  <a:cubicBezTo>
                    <a:pt x="333872" y="755806"/>
                    <a:pt x="321761" y="759558"/>
                    <a:pt x="309977" y="757359"/>
                  </a:cubicBezTo>
                  <a:cubicBezTo>
                    <a:pt x="298193" y="755159"/>
                    <a:pt x="288252" y="747291"/>
                    <a:pt x="283404" y="736328"/>
                  </a:cubicBezTo>
                  <a:lnTo>
                    <a:pt x="283311" y="736118"/>
                  </a:lnTo>
                  <a:cubicBezTo>
                    <a:pt x="271480" y="709362"/>
                    <a:pt x="240211" y="697248"/>
                    <a:pt x="213442" y="709050"/>
                  </a:cubicBezTo>
                  <a:lnTo>
                    <a:pt x="213442" y="709050"/>
                  </a:lnTo>
                  <a:cubicBezTo>
                    <a:pt x="202477" y="713884"/>
                    <a:pt x="189836" y="713008"/>
                    <a:pt x="179644" y="706706"/>
                  </a:cubicBezTo>
                  <a:cubicBezTo>
                    <a:pt x="169451" y="700405"/>
                    <a:pt x="163017" y="689489"/>
                    <a:pt x="162441" y="677520"/>
                  </a:cubicBezTo>
                  <a:lnTo>
                    <a:pt x="162421" y="677105"/>
                  </a:lnTo>
                  <a:cubicBezTo>
                    <a:pt x="161014" y="647880"/>
                    <a:pt x="136239" y="625295"/>
                    <a:pt x="107009" y="626590"/>
                  </a:cubicBezTo>
                  <a:lnTo>
                    <a:pt x="107009" y="626590"/>
                  </a:lnTo>
                  <a:cubicBezTo>
                    <a:pt x="95028" y="627121"/>
                    <a:pt x="83552" y="621726"/>
                    <a:pt x="76318" y="612161"/>
                  </a:cubicBezTo>
                  <a:cubicBezTo>
                    <a:pt x="69084" y="602596"/>
                    <a:pt x="67016" y="590085"/>
                    <a:pt x="70789" y="578701"/>
                  </a:cubicBezTo>
                  <a:lnTo>
                    <a:pt x="70910" y="578336"/>
                  </a:lnTo>
                  <a:cubicBezTo>
                    <a:pt x="80126" y="550526"/>
                    <a:pt x="65171" y="520491"/>
                    <a:pt x="37425" y="511086"/>
                  </a:cubicBezTo>
                  <a:lnTo>
                    <a:pt x="37425" y="511086"/>
                  </a:lnTo>
                  <a:cubicBezTo>
                    <a:pt x="26048" y="507230"/>
                    <a:pt x="17291" y="498031"/>
                    <a:pt x="13999" y="486478"/>
                  </a:cubicBezTo>
                  <a:cubicBezTo>
                    <a:pt x="10707" y="474925"/>
                    <a:pt x="13300" y="462493"/>
                    <a:pt x="20935" y="453219"/>
                  </a:cubicBezTo>
                  <a:lnTo>
                    <a:pt x="21032" y="453100"/>
                  </a:lnTo>
                  <a:cubicBezTo>
                    <a:pt x="39687" y="430442"/>
                    <a:pt x="36586" y="396981"/>
                    <a:pt x="14086" y="378136"/>
                  </a:cubicBezTo>
                  <a:lnTo>
                    <a:pt x="14056" y="378111"/>
                  </a:lnTo>
                  <a:cubicBezTo>
                    <a:pt x="4839" y="370391"/>
                    <a:pt x="0" y="358637"/>
                    <a:pt x="1111" y="346666"/>
                  </a:cubicBezTo>
                  <a:cubicBezTo>
                    <a:pt x="2222" y="334694"/>
                    <a:pt x="9141" y="324031"/>
                    <a:pt x="19622" y="318140"/>
                  </a:cubicBezTo>
                  <a:lnTo>
                    <a:pt x="19622" y="318140"/>
                  </a:lnTo>
                  <a:cubicBezTo>
                    <a:pt x="45183" y="303770"/>
                    <a:pt x="54371" y="271475"/>
                    <a:pt x="40203" y="245802"/>
                  </a:cubicBezTo>
                  <a:lnTo>
                    <a:pt x="40064" y="245550"/>
                  </a:lnTo>
                  <a:cubicBezTo>
                    <a:pt x="34265" y="235042"/>
                    <a:pt x="34000" y="222355"/>
                    <a:pt x="39357" y="211615"/>
                  </a:cubicBezTo>
                  <a:cubicBezTo>
                    <a:pt x="44713" y="200874"/>
                    <a:pt x="55005" y="193452"/>
                    <a:pt x="66888" y="191762"/>
                  </a:cubicBezTo>
                  <a:lnTo>
                    <a:pt x="66888" y="191762"/>
                  </a:lnTo>
                  <a:cubicBezTo>
                    <a:pt x="95870" y="187639"/>
                    <a:pt x="116079" y="160878"/>
                    <a:pt x="112113" y="131874"/>
                  </a:cubicBezTo>
                  <a:lnTo>
                    <a:pt x="112054" y="131448"/>
                  </a:lnTo>
                  <a:cubicBezTo>
                    <a:pt x="110431" y="119573"/>
                    <a:pt x="114756" y="107659"/>
                    <a:pt x="123619" y="99591"/>
                  </a:cubicBezTo>
                  <a:cubicBezTo>
                    <a:pt x="132483" y="91522"/>
                    <a:pt x="144750" y="88334"/>
                    <a:pt x="156421" y="91064"/>
                  </a:cubicBezTo>
                  <a:lnTo>
                    <a:pt x="156421" y="91064"/>
                  </a:lnTo>
                  <a:cubicBezTo>
                    <a:pt x="184904" y="97728"/>
                    <a:pt x="213407" y="80080"/>
                    <a:pt x="220137" y="51613"/>
                  </a:cubicBezTo>
                  <a:lnTo>
                    <a:pt x="220216" y="51277"/>
                  </a:lnTo>
                  <a:cubicBezTo>
                    <a:pt x="222973" y="39615"/>
                    <a:pt x="231301" y="30061"/>
                    <a:pt x="242477" y="25738"/>
                  </a:cubicBezTo>
                  <a:cubicBezTo>
                    <a:pt x="253653" y="21415"/>
                    <a:pt x="266242" y="22878"/>
                    <a:pt x="276129" y="29649"/>
                  </a:cubicBezTo>
                  <a:lnTo>
                    <a:pt x="276129" y="29649"/>
                  </a:lnTo>
                  <a:cubicBezTo>
                    <a:pt x="300277" y="46186"/>
                    <a:pt x="333259" y="40021"/>
                    <a:pt x="349802" y="15877"/>
                  </a:cubicBezTo>
                  <a:lnTo>
                    <a:pt x="349848" y="15810"/>
                  </a:lnTo>
                  <a:cubicBezTo>
                    <a:pt x="356628" y="5915"/>
                    <a:pt x="367851" y="0"/>
                    <a:pt x="379846" y="0"/>
                  </a:cubicBezTo>
                  <a:cubicBezTo>
                    <a:pt x="391841" y="0"/>
                    <a:pt x="403064" y="5915"/>
                    <a:pt x="409844" y="15810"/>
                  </a:cubicBezTo>
                  <a:close/>
                </a:path>
              </a:pathLst>
            </a:custGeom>
            <a:solidFill>
              <a:srgbClr val="D7C867"/>
            </a:solidFill>
          </p:spPr>
        </p:sp>
        <p:sp>
          <p:nvSpPr>
            <p:cNvPr name="TextBox 25" id="25"/>
            <p:cNvSpPr txBox="true"/>
            <p:nvPr/>
          </p:nvSpPr>
          <p:spPr>
            <a:xfrm>
              <a:off x="139700" y="139700"/>
              <a:ext cx="533400" cy="533400"/>
            </a:xfrm>
            <a:prstGeom prst="rect">
              <a:avLst/>
            </a:prstGeom>
          </p:spPr>
          <p:txBody>
            <a:bodyPr anchor="ctr" rtlCol="false" tIns="37790" lIns="37790" bIns="37790" rIns="37790"/>
            <a:lstStyle/>
            <a:p>
              <a:pPr algn="ctr">
                <a:lnSpc>
                  <a:spcPts val="2160"/>
                </a:lnSpc>
              </a:pPr>
              <a:r>
                <a:rPr lang="en-US" sz="1800">
                  <a:solidFill>
                    <a:srgbClr val="000000"/>
                  </a:solidFill>
                  <a:latin typeface="Varela Round"/>
                  <a:ea typeface="Varela Round"/>
                  <a:cs typeface="Varela Round"/>
                  <a:sym typeface="Varela Round"/>
                </a:rPr>
                <a:t>3</a:t>
              </a:r>
            </a:p>
          </p:txBody>
        </p:sp>
      </p:grpSp>
      <p:sp>
        <p:nvSpPr>
          <p:cNvPr name="Freeform 26" id="26"/>
          <p:cNvSpPr/>
          <p:nvPr/>
        </p:nvSpPr>
        <p:spPr>
          <a:xfrm flipH="false" flipV="false" rot="-2170067">
            <a:off x="-290576" y="-218794"/>
            <a:ext cx="3115069" cy="3157068"/>
          </a:xfrm>
          <a:custGeom>
            <a:avLst/>
            <a:gdLst/>
            <a:ahLst/>
            <a:cxnLst/>
            <a:rect r="r" b="b" t="t" l="l"/>
            <a:pathLst>
              <a:path h="3157068" w="3115069">
                <a:moveTo>
                  <a:pt x="0" y="0"/>
                </a:moveTo>
                <a:lnTo>
                  <a:pt x="3115070" y="0"/>
                </a:lnTo>
                <a:lnTo>
                  <a:pt x="3115070" y="3157068"/>
                </a:lnTo>
                <a:lnTo>
                  <a:pt x="0" y="315706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3288769">
            <a:off x="-1406643" y="-776835"/>
            <a:ext cx="2496262" cy="3016710"/>
          </a:xfrm>
          <a:custGeom>
            <a:avLst/>
            <a:gdLst/>
            <a:ahLst/>
            <a:cxnLst/>
            <a:rect r="r" b="b" t="t" l="l"/>
            <a:pathLst>
              <a:path h="3016710" w="2496262">
                <a:moveTo>
                  <a:pt x="2496262" y="0"/>
                </a:moveTo>
                <a:lnTo>
                  <a:pt x="0" y="0"/>
                </a:lnTo>
                <a:lnTo>
                  <a:pt x="0" y="3016710"/>
                </a:lnTo>
                <a:lnTo>
                  <a:pt x="2496262" y="3016710"/>
                </a:lnTo>
                <a:lnTo>
                  <a:pt x="2496262"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31520" y="6916134"/>
            <a:ext cx="8290560" cy="1501411"/>
            <a:chOff x="0" y="0"/>
            <a:chExt cx="3442580" cy="623447"/>
          </a:xfrm>
        </p:grpSpPr>
        <p:sp>
          <p:nvSpPr>
            <p:cNvPr name="Freeform 4" id="4"/>
            <p:cNvSpPr/>
            <p:nvPr/>
          </p:nvSpPr>
          <p:spPr>
            <a:xfrm flipH="false" flipV="false" rot="0">
              <a:off x="0" y="0"/>
              <a:ext cx="3442580" cy="623447"/>
            </a:xfrm>
            <a:custGeom>
              <a:avLst/>
              <a:gdLst/>
              <a:ahLst/>
              <a:cxnLst/>
              <a:rect r="r" b="b" t="t" l="l"/>
              <a:pathLst>
                <a:path h="623447" w="3442580">
                  <a:moveTo>
                    <a:pt x="32684" y="0"/>
                  </a:moveTo>
                  <a:lnTo>
                    <a:pt x="3409896" y="0"/>
                  </a:lnTo>
                  <a:cubicBezTo>
                    <a:pt x="3427947" y="0"/>
                    <a:pt x="3442580" y="14633"/>
                    <a:pt x="3442580" y="32684"/>
                  </a:cubicBezTo>
                  <a:lnTo>
                    <a:pt x="3442580" y="590763"/>
                  </a:lnTo>
                  <a:cubicBezTo>
                    <a:pt x="3442580" y="599432"/>
                    <a:pt x="3439136" y="607745"/>
                    <a:pt x="3433007" y="613874"/>
                  </a:cubicBezTo>
                  <a:cubicBezTo>
                    <a:pt x="3426878" y="620004"/>
                    <a:pt x="3418564" y="623447"/>
                    <a:pt x="3409896" y="623447"/>
                  </a:cubicBezTo>
                  <a:lnTo>
                    <a:pt x="32684" y="623447"/>
                  </a:lnTo>
                  <a:cubicBezTo>
                    <a:pt x="24016" y="623447"/>
                    <a:pt x="15702" y="620004"/>
                    <a:pt x="9573" y="613874"/>
                  </a:cubicBezTo>
                  <a:cubicBezTo>
                    <a:pt x="3443" y="607745"/>
                    <a:pt x="0" y="599432"/>
                    <a:pt x="0" y="590763"/>
                  </a:cubicBezTo>
                  <a:lnTo>
                    <a:pt x="0" y="32684"/>
                  </a:lnTo>
                  <a:cubicBezTo>
                    <a:pt x="0" y="24016"/>
                    <a:pt x="3443" y="15702"/>
                    <a:pt x="9573" y="9573"/>
                  </a:cubicBezTo>
                  <a:cubicBezTo>
                    <a:pt x="15702" y="3443"/>
                    <a:pt x="24016" y="0"/>
                    <a:pt x="32684" y="0"/>
                  </a:cubicBezTo>
                  <a:close/>
                </a:path>
              </a:pathLst>
            </a:custGeom>
            <a:solidFill>
              <a:srgbClr val="017A68"/>
            </a:solidFill>
          </p:spPr>
        </p:sp>
        <p:sp>
          <p:nvSpPr>
            <p:cNvPr name="TextBox 5" id="5"/>
            <p:cNvSpPr txBox="true"/>
            <p:nvPr/>
          </p:nvSpPr>
          <p:spPr>
            <a:xfrm>
              <a:off x="0" y="-19050"/>
              <a:ext cx="3442580" cy="642497"/>
            </a:xfrm>
            <a:prstGeom prst="rect">
              <a:avLst/>
            </a:prstGeom>
          </p:spPr>
          <p:txBody>
            <a:bodyPr anchor="ctr" rtlCol="false" tIns="24827" lIns="24827" bIns="24827" rIns="24827"/>
            <a:lstStyle/>
            <a:p>
              <a:pPr algn="ctr">
                <a:lnSpc>
                  <a:spcPts val="1299"/>
                </a:lnSpc>
                <a:spcBef>
                  <a:spcPct val="0"/>
                </a:spcBef>
              </a:pPr>
            </a:p>
          </p:txBody>
        </p:sp>
      </p:grpSp>
      <p:sp>
        <p:nvSpPr>
          <p:cNvPr name="TextBox 6" id="6"/>
          <p:cNvSpPr txBox="true"/>
          <p:nvPr/>
        </p:nvSpPr>
        <p:spPr>
          <a:xfrm rot="0">
            <a:off x="1963594" y="527022"/>
            <a:ext cx="7901324" cy="661672"/>
          </a:xfrm>
          <a:prstGeom prst="rect">
            <a:avLst/>
          </a:prstGeom>
        </p:spPr>
        <p:txBody>
          <a:bodyPr anchor="t" rtlCol="false" tIns="0" lIns="0" bIns="0" rIns="0">
            <a:spAutoFit/>
          </a:bodyPr>
          <a:lstStyle/>
          <a:p>
            <a:pPr algn="just">
              <a:lnSpc>
                <a:spcPts val="4720"/>
              </a:lnSpc>
            </a:pPr>
            <a:r>
              <a:rPr lang="en-US" sz="5900">
                <a:solidFill>
                  <a:srgbClr val="017A68"/>
                </a:solidFill>
                <a:latin typeface="Staatliches"/>
                <a:ea typeface="Staatliches"/>
                <a:cs typeface="Staatliches"/>
                <a:sym typeface="Staatliches"/>
              </a:rPr>
              <a:t>4. TRAINING THE  MODEL</a:t>
            </a:r>
          </a:p>
        </p:txBody>
      </p:sp>
      <p:sp>
        <p:nvSpPr>
          <p:cNvPr name="TextBox 7" id="7"/>
          <p:cNvSpPr txBox="true"/>
          <p:nvPr/>
        </p:nvSpPr>
        <p:spPr>
          <a:xfrm rot="0">
            <a:off x="1119488" y="2033401"/>
            <a:ext cx="8157034" cy="3990401"/>
          </a:xfrm>
          <a:prstGeom prst="rect">
            <a:avLst/>
          </a:prstGeom>
        </p:spPr>
        <p:txBody>
          <a:bodyPr anchor="t" rtlCol="false" tIns="0" lIns="0" bIns="0" rIns="0">
            <a:spAutoFit/>
          </a:bodyPr>
          <a:lstStyle/>
          <a:p>
            <a:pPr algn="just">
              <a:lnSpc>
                <a:spcPts val="3181"/>
              </a:lnSpc>
              <a:spcBef>
                <a:spcPct val="0"/>
              </a:spcBef>
            </a:pPr>
            <a:r>
              <a:rPr lang="en-US" sz="2272">
                <a:solidFill>
                  <a:srgbClr val="000000"/>
                </a:solidFill>
                <a:latin typeface="Varela Round"/>
                <a:ea typeface="Varela Round"/>
                <a:cs typeface="Varela Round"/>
                <a:sym typeface="Varela Round"/>
              </a:rPr>
              <a:t>The training results with 20 epochs are as follows:</a:t>
            </a:r>
          </a:p>
          <a:p>
            <a:pPr algn="just">
              <a:lnSpc>
                <a:spcPts val="3181"/>
              </a:lnSpc>
              <a:spcBef>
                <a:spcPct val="0"/>
              </a:spcBef>
            </a:pPr>
            <a:r>
              <a:rPr lang="en-US" sz="2272">
                <a:solidFill>
                  <a:srgbClr val="000000"/>
                </a:solidFill>
                <a:latin typeface="Varela Round"/>
                <a:ea typeface="Varela Round"/>
                <a:cs typeface="Varela Round"/>
                <a:sym typeface="Varela Round"/>
              </a:rPr>
              <a:t>- Epoch 1:</a:t>
            </a:r>
          </a:p>
          <a:p>
            <a:pPr algn="just">
              <a:lnSpc>
                <a:spcPts val="3181"/>
              </a:lnSpc>
              <a:spcBef>
                <a:spcPct val="0"/>
              </a:spcBef>
            </a:pPr>
            <a:r>
              <a:rPr lang="en-US" sz="2272">
                <a:solidFill>
                  <a:srgbClr val="000000"/>
                </a:solidFill>
                <a:latin typeface="Varela Round"/>
                <a:ea typeface="Varela Round"/>
                <a:cs typeface="Varela Round"/>
                <a:sym typeface="Varela Round"/>
              </a:rPr>
              <a:t>   + Loss on the training set is 0.0340</a:t>
            </a:r>
          </a:p>
          <a:p>
            <a:pPr algn="just">
              <a:lnSpc>
                <a:spcPts val="3181"/>
              </a:lnSpc>
              <a:spcBef>
                <a:spcPct val="0"/>
              </a:spcBef>
            </a:pPr>
            <a:r>
              <a:rPr lang="en-US" sz="2272">
                <a:solidFill>
                  <a:srgbClr val="000000"/>
                </a:solidFill>
                <a:latin typeface="Varela Round"/>
                <a:ea typeface="Varela Round"/>
                <a:cs typeface="Varela Round"/>
                <a:sym typeface="Varela Round"/>
              </a:rPr>
              <a:t>   + Accuracy on the training set is 98.24%.</a:t>
            </a:r>
          </a:p>
          <a:p>
            <a:pPr algn="just">
              <a:lnSpc>
                <a:spcPts val="3181"/>
              </a:lnSpc>
              <a:spcBef>
                <a:spcPct val="0"/>
              </a:spcBef>
            </a:pPr>
            <a:r>
              <a:rPr lang="en-US" sz="2272">
                <a:solidFill>
                  <a:srgbClr val="000000"/>
                </a:solidFill>
                <a:latin typeface="Varela Round"/>
                <a:ea typeface="Varela Round"/>
                <a:cs typeface="Varela Round"/>
                <a:sym typeface="Varela Round"/>
              </a:rPr>
              <a:t>   + val_loss: 0.0000e+00, val_accuracy: 1.0000.</a:t>
            </a:r>
          </a:p>
          <a:p>
            <a:pPr algn="just">
              <a:lnSpc>
                <a:spcPts val="3181"/>
              </a:lnSpc>
              <a:spcBef>
                <a:spcPct val="0"/>
              </a:spcBef>
            </a:pPr>
            <a:r>
              <a:rPr lang="en-US" sz="2272">
                <a:solidFill>
                  <a:srgbClr val="000000"/>
                </a:solidFill>
                <a:latin typeface="Varela Round"/>
                <a:ea typeface="Varela Round"/>
                <a:cs typeface="Varela Round"/>
                <a:sym typeface="Varela Round"/>
              </a:rPr>
              <a:t>- Epochs 2 to 20:</a:t>
            </a:r>
          </a:p>
          <a:p>
            <a:pPr algn="just">
              <a:lnSpc>
                <a:spcPts val="3181"/>
              </a:lnSpc>
              <a:spcBef>
                <a:spcPct val="0"/>
              </a:spcBef>
            </a:pPr>
            <a:r>
              <a:rPr lang="en-US" sz="2272">
                <a:solidFill>
                  <a:srgbClr val="000000"/>
                </a:solidFill>
                <a:latin typeface="Varela Round"/>
                <a:ea typeface="Varela Round"/>
                <a:cs typeface="Varela Round"/>
                <a:sym typeface="Varela Round"/>
              </a:rPr>
              <a:t>       + loss = 0.0000e+00 and accuracy = 1.0000</a:t>
            </a:r>
          </a:p>
          <a:p>
            <a:pPr algn="just">
              <a:lnSpc>
                <a:spcPts val="3181"/>
              </a:lnSpc>
              <a:spcBef>
                <a:spcPct val="0"/>
              </a:spcBef>
            </a:pPr>
            <a:r>
              <a:rPr lang="en-US" sz="2272">
                <a:solidFill>
                  <a:srgbClr val="000000"/>
                </a:solidFill>
                <a:latin typeface="Varela Round"/>
                <a:ea typeface="Varela Round"/>
                <a:cs typeface="Varela Round"/>
                <a:sym typeface="Varela Round"/>
              </a:rPr>
              <a:t>       + val_loss = 0.0000e+00, val_accuracy = 1.0000</a:t>
            </a:r>
          </a:p>
          <a:p>
            <a:pPr algn="ctr">
              <a:lnSpc>
                <a:spcPts val="3181"/>
              </a:lnSpc>
              <a:spcBef>
                <a:spcPct val="0"/>
              </a:spcBef>
            </a:pPr>
            <a:r>
              <a:rPr lang="en-US" sz="2272">
                <a:solidFill>
                  <a:srgbClr val="000000"/>
                </a:solidFill>
                <a:latin typeface="Varela Round"/>
                <a:ea typeface="Varela Round"/>
                <a:cs typeface="Varela Round"/>
                <a:sym typeface="Varela Round"/>
              </a:rPr>
              <a:t>    + lr: Learning rate is gradually reduced in each interval (from 0.0010 to 0.000125) </a:t>
            </a:r>
          </a:p>
        </p:txBody>
      </p:sp>
      <p:sp>
        <p:nvSpPr>
          <p:cNvPr name="TextBox 8" id="8"/>
          <p:cNvSpPr txBox="true"/>
          <p:nvPr/>
        </p:nvSpPr>
        <p:spPr>
          <a:xfrm rot="0">
            <a:off x="1494850" y="1353872"/>
            <a:ext cx="7781672" cy="504826"/>
          </a:xfrm>
          <a:prstGeom prst="rect">
            <a:avLst/>
          </a:prstGeom>
        </p:spPr>
        <p:txBody>
          <a:bodyPr anchor="t" rtlCol="false" tIns="0" lIns="0" bIns="0" rIns="0">
            <a:spAutoFit/>
          </a:bodyPr>
          <a:lstStyle/>
          <a:p>
            <a:pPr algn="just">
              <a:lnSpc>
                <a:spcPts val="4199"/>
              </a:lnSpc>
            </a:pPr>
            <a:r>
              <a:rPr lang="en-US" sz="2999">
                <a:solidFill>
                  <a:srgbClr val="2E2E30"/>
                </a:solidFill>
                <a:latin typeface="Varela Round"/>
                <a:ea typeface="Varela Round"/>
                <a:cs typeface="Varela Round"/>
                <a:sym typeface="Varela Round"/>
              </a:rPr>
              <a:t>*THE DISCRIPTION FOR OUTPUT: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3288769">
            <a:off x="-1406643" y="-776835"/>
            <a:ext cx="2496262" cy="3016710"/>
          </a:xfrm>
          <a:custGeom>
            <a:avLst/>
            <a:gdLst/>
            <a:ahLst/>
            <a:cxnLst/>
            <a:rect r="r" b="b" t="t" l="l"/>
            <a:pathLst>
              <a:path h="3016710" w="2496262">
                <a:moveTo>
                  <a:pt x="2496262" y="0"/>
                </a:moveTo>
                <a:lnTo>
                  <a:pt x="0" y="0"/>
                </a:lnTo>
                <a:lnTo>
                  <a:pt x="0" y="3016710"/>
                </a:lnTo>
                <a:lnTo>
                  <a:pt x="2496262" y="3016710"/>
                </a:lnTo>
                <a:lnTo>
                  <a:pt x="2496262"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31520" y="6916134"/>
            <a:ext cx="8290560" cy="1501411"/>
            <a:chOff x="0" y="0"/>
            <a:chExt cx="3442580" cy="623447"/>
          </a:xfrm>
        </p:grpSpPr>
        <p:sp>
          <p:nvSpPr>
            <p:cNvPr name="Freeform 4" id="4"/>
            <p:cNvSpPr/>
            <p:nvPr/>
          </p:nvSpPr>
          <p:spPr>
            <a:xfrm flipH="false" flipV="false" rot="0">
              <a:off x="0" y="0"/>
              <a:ext cx="3442580" cy="623447"/>
            </a:xfrm>
            <a:custGeom>
              <a:avLst/>
              <a:gdLst/>
              <a:ahLst/>
              <a:cxnLst/>
              <a:rect r="r" b="b" t="t" l="l"/>
              <a:pathLst>
                <a:path h="623447" w="3442580">
                  <a:moveTo>
                    <a:pt x="32684" y="0"/>
                  </a:moveTo>
                  <a:lnTo>
                    <a:pt x="3409896" y="0"/>
                  </a:lnTo>
                  <a:cubicBezTo>
                    <a:pt x="3427947" y="0"/>
                    <a:pt x="3442580" y="14633"/>
                    <a:pt x="3442580" y="32684"/>
                  </a:cubicBezTo>
                  <a:lnTo>
                    <a:pt x="3442580" y="590763"/>
                  </a:lnTo>
                  <a:cubicBezTo>
                    <a:pt x="3442580" y="599432"/>
                    <a:pt x="3439136" y="607745"/>
                    <a:pt x="3433007" y="613874"/>
                  </a:cubicBezTo>
                  <a:cubicBezTo>
                    <a:pt x="3426878" y="620004"/>
                    <a:pt x="3418564" y="623447"/>
                    <a:pt x="3409896" y="623447"/>
                  </a:cubicBezTo>
                  <a:lnTo>
                    <a:pt x="32684" y="623447"/>
                  </a:lnTo>
                  <a:cubicBezTo>
                    <a:pt x="24016" y="623447"/>
                    <a:pt x="15702" y="620004"/>
                    <a:pt x="9573" y="613874"/>
                  </a:cubicBezTo>
                  <a:cubicBezTo>
                    <a:pt x="3443" y="607745"/>
                    <a:pt x="0" y="599432"/>
                    <a:pt x="0" y="590763"/>
                  </a:cubicBezTo>
                  <a:lnTo>
                    <a:pt x="0" y="32684"/>
                  </a:lnTo>
                  <a:cubicBezTo>
                    <a:pt x="0" y="24016"/>
                    <a:pt x="3443" y="15702"/>
                    <a:pt x="9573" y="9573"/>
                  </a:cubicBezTo>
                  <a:cubicBezTo>
                    <a:pt x="15702" y="3443"/>
                    <a:pt x="24016" y="0"/>
                    <a:pt x="32684" y="0"/>
                  </a:cubicBezTo>
                  <a:close/>
                </a:path>
              </a:pathLst>
            </a:custGeom>
            <a:solidFill>
              <a:srgbClr val="017A68"/>
            </a:solidFill>
          </p:spPr>
        </p:sp>
        <p:sp>
          <p:nvSpPr>
            <p:cNvPr name="TextBox 5" id="5"/>
            <p:cNvSpPr txBox="true"/>
            <p:nvPr/>
          </p:nvSpPr>
          <p:spPr>
            <a:xfrm>
              <a:off x="0" y="-19050"/>
              <a:ext cx="3442580" cy="642497"/>
            </a:xfrm>
            <a:prstGeom prst="rect">
              <a:avLst/>
            </a:prstGeom>
          </p:spPr>
          <p:txBody>
            <a:bodyPr anchor="ctr" rtlCol="false" tIns="24827" lIns="24827" bIns="24827" rIns="24827"/>
            <a:lstStyle/>
            <a:p>
              <a:pPr algn="ctr">
                <a:lnSpc>
                  <a:spcPts val="1299"/>
                </a:lnSpc>
                <a:spcBef>
                  <a:spcPct val="0"/>
                </a:spcBef>
              </a:pPr>
            </a:p>
          </p:txBody>
        </p:sp>
      </p:grpSp>
      <p:sp>
        <p:nvSpPr>
          <p:cNvPr name="Freeform 6" id="6"/>
          <p:cNvSpPr/>
          <p:nvPr/>
        </p:nvSpPr>
        <p:spPr>
          <a:xfrm flipH="false" flipV="false" rot="0">
            <a:off x="1867956" y="2577795"/>
            <a:ext cx="6615664" cy="4217486"/>
          </a:xfrm>
          <a:custGeom>
            <a:avLst/>
            <a:gdLst/>
            <a:ahLst/>
            <a:cxnLst/>
            <a:rect r="r" b="b" t="t" l="l"/>
            <a:pathLst>
              <a:path h="4217486" w="6615664">
                <a:moveTo>
                  <a:pt x="0" y="0"/>
                </a:moveTo>
                <a:lnTo>
                  <a:pt x="6615664" y="0"/>
                </a:lnTo>
                <a:lnTo>
                  <a:pt x="6615664" y="4217486"/>
                </a:lnTo>
                <a:lnTo>
                  <a:pt x="0" y="4217486"/>
                </a:lnTo>
                <a:lnTo>
                  <a:pt x="0" y="0"/>
                </a:lnTo>
                <a:close/>
              </a:path>
            </a:pathLst>
          </a:custGeom>
          <a:blipFill>
            <a:blip r:embed="rId4"/>
            <a:stretch>
              <a:fillRect l="0" t="0" r="0" b="0"/>
            </a:stretch>
          </a:blipFill>
        </p:spPr>
      </p:sp>
      <p:sp>
        <p:nvSpPr>
          <p:cNvPr name="TextBox 7" id="7"/>
          <p:cNvSpPr txBox="true"/>
          <p:nvPr/>
        </p:nvSpPr>
        <p:spPr>
          <a:xfrm rot="0">
            <a:off x="1852276" y="765147"/>
            <a:ext cx="7901324" cy="661672"/>
          </a:xfrm>
          <a:prstGeom prst="rect">
            <a:avLst/>
          </a:prstGeom>
        </p:spPr>
        <p:txBody>
          <a:bodyPr anchor="t" rtlCol="false" tIns="0" lIns="0" bIns="0" rIns="0">
            <a:spAutoFit/>
          </a:bodyPr>
          <a:lstStyle/>
          <a:p>
            <a:pPr algn="just">
              <a:lnSpc>
                <a:spcPts val="4720"/>
              </a:lnSpc>
            </a:pPr>
            <a:r>
              <a:rPr lang="en-US" sz="5900">
                <a:solidFill>
                  <a:srgbClr val="017A68"/>
                </a:solidFill>
                <a:latin typeface="Staatliches"/>
                <a:ea typeface="Staatliches"/>
                <a:cs typeface="Staatliches"/>
                <a:sym typeface="Staatliches"/>
              </a:rPr>
              <a:t>5. EVALUATING THE  MODEL</a:t>
            </a:r>
          </a:p>
        </p:txBody>
      </p:sp>
      <p:sp>
        <p:nvSpPr>
          <p:cNvPr name="TextBox 8" id="8"/>
          <p:cNvSpPr txBox="true"/>
          <p:nvPr/>
        </p:nvSpPr>
        <p:spPr>
          <a:xfrm rot="0">
            <a:off x="1329497" y="1521588"/>
            <a:ext cx="7692583" cy="935355"/>
          </a:xfrm>
          <a:prstGeom prst="rect">
            <a:avLst/>
          </a:prstGeom>
        </p:spPr>
        <p:txBody>
          <a:bodyPr anchor="t" rtlCol="false" tIns="0" lIns="0" bIns="0" rIns="0">
            <a:spAutoFit/>
          </a:bodyPr>
          <a:lstStyle/>
          <a:p>
            <a:pPr algn="just" marL="388622" indent="-194311" lvl="1">
              <a:lnSpc>
                <a:spcPts val="2520"/>
              </a:lnSpc>
              <a:buFont typeface="Arial"/>
              <a:buChar char="•"/>
            </a:pPr>
            <a:r>
              <a:rPr lang="en-US" sz="1800">
                <a:solidFill>
                  <a:srgbClr val="000000"/>
                </a:solidFill>
                <a:latin typeface="Varela Round"/>
                <a:ea typeface="Varela Round"/>
                <a:cs typeface="Varela Round"/>
                <a:sym typeface="Varela Round"/>
              </a:rPr>
              <a:t>E</a:t>
            </a:r>
            <a:r>
              <a:rPr lang="en-US" sz="1800">
                <a:solidFill>
                  <a:srgbClr val="000000"/>
                </a:solidFill>
                <a:latin typeface="Varela Round"/>
                <a:ea typeface="Varela Round"/>
                <a:cs typeface="Varela Round"/>
                <a:sym typeface="Varela Round"/>
              </a:rPr>
              <a:t>valuating the model with the model.evaluate function with loss, acc on the test set, plotting the loss function and accuracy and making predictions from the model</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31520" y="6916134"/>
            <a:ext cx="8290560" cy="1501411"/>
            <a:chOff x="0" y="0"/>
            <a:chExt cx="3442580" cy="623447"/>
          </a:xfrm>
        </p:grpSpPr>
        <p:sp>
          <p:nvSpPr>
            <p:cNvPr name="Freeform 3" id="3"/>
            <p:cNvSpPr/>
            <p:nvPr/>
          </p:nvSpPr>
          <p:spPr>
            <a:xfrm flipH="false" flipV="false" rot="0">
              <a:off x="0" y="0"/>
              <a:ext cx="3442580" cy="623447"/>
            </a:xfrm>
            <a:custGeom>
              <a:avLst/>
              <a:gdLst/>
              <a:ahLst/>
              <a:cxnLst/>
              <a:rect r="r" b="b" t="t" l="l"/>
              <a:pathLst>
                <a:path h="623447" w="3442580">
                  <a:moveTo>
                    <a:pt x="32684" y="0"/>
                  </a:moveTo>
                  <a:lnTo>
                    <a:pt x="3409896" y="0"/>
                  </a:lnTo>
                  <a:cubicBezTo>
                    <a:pt x="3427947" y="0"/>
                    <a:pt x="3442580" y="14633"/>
                    <a:pt x="3442580" y="32684"/>
                  </a:cubicBezTo>
                  <a:lnTo>
                    <a:pt x="3442580" y="590763"/>
                  </a:lnTo>
                  <a:cubicBezTo>
                    <a:pt x="3442580" y="599432"/>
                    <a:pt x="3439136" y="607745"/>
                    <a:pt x="3433007" y="613874"/>
                  </a:cubicBezTo>
                  <a:cubicBezTo>
                    <a:pt x="3426878" y="620004"/>
                    <a:pt x="3418564" y="623447"/>
                    <a:pt x="3409896" y="623447"/>
                  </a:cubicBezTo>
                  <a:lnTo>
                    <a:pt x="32684" y="623447"/>
                  </a:lnTo>
                  <a:cubicBezTo>
                    <a:pt x="24016" y="623447"/>
                    <a:pt x="15702" y="620004"/>
                    <a:pt x="9573" y="613874"/>
                  </a:cubicBezTo>
                  <a:cubicBezTo>
                    <a:pt x="3443" y="607745"/>
                    <a:pt x="0" y="599432"/>
                    <a:pt x="0" y="590763"/>
                  </a:cubicBezTo>
                  <a:lnTo>
                    <a:pt x="0" y="32684"/>
                  </a:lnTo>
                  <a:cubicBezTo>
                    <a:pt x="0" y="24016"/>
                    <a:pt x="3443" y="15702"/>
                    <a:pt x="9573" y="9573"/>
                  </a:cubicBezTo>
                  <a:cubicBezTo>
                    <a:pt x="15702" y="3443"/>
                    <a:pt x="24016" y="0"/>
                    <a:pt x="32684" y="0"/>
                  </a:cubicBezTo>
                  <a:close/>
                </a:path>
              </a:pathLst>
            </a:custGeom>
            <a:solidFill>
              <a:srgbClr val="017A68"/>
            </a:solidFill>
          </p:spPr>
        </p:sp>
        <p:sp>
          <p:nvSpPr>
            <p:cNvPr name="TextBox 4" id="4"/>
            <p:cNvSpPr txBox="true"/>
            <p:nvPr/>
          </p:nvSpPr>
          <p:spPr>
            <a:xfrm>
              <a:off x="0" y="-19050"/>
              <a:ext cx="3442580" cy="642497"/>
            </a:xfrm>
            <a:prstGeom prst="rect">
              <a:avLst/>
            </a:prstGeom>
          </p:spPr>
          <p:txBody>
            <a:bodyPr anchor="ctr" rtlCol="false" tIns="24827" lIns="24827" bIns="24827" rIns="24827"/>
            <a:lstStyle/>
            <a:p>
              <a:pPr algn="ctr">
                <a:lnSpc>
                  <a:spcPts val="1299"/>
                </a:lnSpc>
                <a:spcBef>
                  <a:spcPct val="0"/>
                </a:spcBef>
              </a:pPr>
            </a:p>
          </p:txBody>
        </p:sp>
      </p:grpSp>
      <p:sp>
        <p:nvSpPr>
          <p:cNvPr name="Freeform 5" id="5"/>
          <p:cNvSpPr/>
          <p:nvPr/>
        </p:nvSpPr>
        <p:spPr>
          <a:xfrm flipH="false" flipV="false" rot="0">
            <a:off x="1668513" y="2488938"/>
            <a:ext cx="5795497" cy="4346622"/>
          </a:xfrm>
          <a:custGeom>
            <a:avLst/>
            <a:gdLst/>
            <a:ahLst/>
            <a:cxnLst/>
            <a:rect r="r" b="b" t="t" l="l"/>
            <a:pathLst>
              <a:path h="4346622" w="5795497">
                <a:moveTo>
                  <a:pt x="0" y="0"/>
                </a:moveTo>
                <a:lnTo>
                  <a:pt x="5795497" y="0"/>
                </a:lnTo>
                <a:lnTo>
                  <a:pt x="5795497" y="4346622"/>
                </a:lnTo>
                <a:lnTo>
                  <a:pt x="0" y="4346622"/>
                </a:lnTo>
                <a:lnTo>
                  <a:pt x="0" y="0"/>
                </a:lnTo>
                <a:close/>
              </a:path>
            </a:pathLst>
          </a:custGeom>
          <a:blipFill>
            <a:blip r:embed="rId2"/>
            <a:stretch>
              <a:fillRect l="0" t="0" r="0" b="0"/>
            </a:stretch>
          </a:blipFill>
        </p:spPr>
      </p:sp>
      <p:sp>
        <p:nvSpPr>
          <p:cNvPr name="Freeform 6" id="6"/>
          <p:cNvSpPr/>
          <p:nvPr/>
        </p:nvSpPr>
        <p:spPr>
          <a:xfrm flipH="false" flipV="false" rot="0">
            <a:off x="1668513" y="1773191"/>
            <a:ext cx="6027338" cy="715746"/>
          </a:xfrm>
          <a:custGeom>
            <a:avLst/>
            <a:gdLst/>
            <a:ahLst/>
            <a:cxnLst/>
            <a:rect r="r" b="b" t="t" l="l"/>
            <a:pathLst>
              <a:path h="715746" w="6027338">
                <a:moveTo>
                  <a:pt x="0" y="0"/>
                </a:moveTo>
                <a:lnTo>
                  <a:pt x="6027338" y="0"/>
                </a:lnTo>
                <a:lnTo>
                  <a:pt x="6027338" y="715747"/>
                </a:lnTo>
                <a:lnTo>
                  <a:pt x="0" y="715747"/>
                </a:lnTo>
                <a:lnTo>
                  <a:pt x="0" y="0"/>
                </a:lnTo>
                <a:close/>
              </a:path>
            </a:pathLst>
          </a:custGeom>
          <a:blipFill>
            <a:blip r:embed="rId3"/>
            <a:stretch>
              <a:fillRect l="0" t="0" r="0" b="0"/>
            </a:stretch>
          </a:blipFill>
        </p:spPr>
      </p:sp>
      <p:sp>
        <p:nvSpPr>
          <p:cNvPr name="TextBox 7" id="7"/>
          <p:cNvSpPr txBox="true"/>
          <p:nvPr/>
        </p:nvSpPr>
        <p:spPr>
          <a:xfrm rot="0">
            <a:off x="731520" y="343241"/>
            <a:ext cx="7901324" cy="607697"/>
          </a:xfrm>
          <a:prstGeom prst="rect">
            <a:avLst/>
          </a:prstGeom>
        </p:spPr>
        <p:txBody>
          <a:bodyPr anchor="t" rtlCol="false" tIns="0" lIns="0" bIns="0" rIns="0">
            <a:spAutoFit/>
          </a:bodyPr>
          <a:lstStyle/>
          <a:p>
            <a:pPr algn="just">
              <a:lnSpc>
                <a:spcPts val="4320"/>
              </a:lnSpc>
            </a:pPr>
            <a:r>
              <a:rPr lang="en-US" sz="5400">
                <a:solidFill>
                  <a:srgbClr val="017A68"/>
                </a:solidFill>
                <a:latin typeface="Staatliches"/>
                <a:ea typeface="Staatliches"/>
                <a:cs typeface="Staatliches"/>
                <a:sym typeface="Staatliches"/>
              </a:rPr>
              <a:t>5. EVALUATING THE  MODEL</a:t>
            </a:r>
          </a:p>
        </p:txBody>
      </p:sp>
      <p:sp>
        <p:nvSpPr>
          <p:cNvPr name="TextBox 8" id="8"/>
          <p:cNvSpPr txBox="true"/>
          <p:nvPr/>
        </p:nvSpPr>
        <p:spPr>
          <a:xfrm rot="0">
            <a:off x="1225126" y="903313"/>
            <a:ext cx="7692583" cy="789305"/>
          </a:xfrm>
          <a:prstGeom prst="rect">
            <a:avLst/>
          </a:prstGeom>
        </p:spPr>
        <p:txBody>
          <a:bodyPr anchor="t" rtlCol="false" tIns="0" lIns="0" bIns="0" rIns="0">
            <a:spAutoFit/>
          </a:bodyPr>
          <a:lstStyle/>
          <a:p>
            <a:pPr algn="just">
              <a:lnSpc>
                <a:spcPts val="3219"/>
              </a:lnSpc>
            </a:pPr>
            <a:r>
              <a:rPr lang="en-US" sz="2299">
                <a:solidFill>
                  <a:srgbClr val="000000"/>
                </a:solidFill>
                <a:latin typeface="Varela Round"/>
                <a:ea typeface="Varela Round"/>
                <a:cs typeface="Varela Round"/>
                <a:sym typeface="Varela Round"/>
              </a:rPr>
              <a:t>=&gt; The  output of model.evaluate function  and plotting the loss function:</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31520" y="6916134"/>
            <a:ext cx="8290560" cy="1501411"/>
            <a:chOff x="0" y="0"/>
            <a:chExt cx="3442580" cy="623447"/>
          </a:xfrm>
        </p:grpSpPr>
        <p:sp>
          <p:nvSpPr>
            <p:cNvPr name="Freeform 3" id="3"/>
            <p:cNvSpPr/>
            <p:nvPr/>
          </p:nvSpPr>
          <p:spPr>
            <a:xfrm flipH="false" flipV="false" rot="0">
              <a:off x="0" y="0"/>
              <a:ext cx="3442580" cy="623447"/>
            </a:xfrm>
            <a:custGeom>
              <a:avLst/>
              <a:gdLst/>
              <a:ahLst/>
              <a:cxnLst/>
              <a:rect r="r" b="b" t="t" l="l"/>
              <a:pathLst>
                <a:path h="623447" w="3442580">
                  <a:moveTo>
                    <a:pt x="32684" y="0"/>
                  </a:moveTo>
                  <a:lnTo>
                    <a:pt x="3409896" y="0"/>
                  </a:lnTo>
                  <a:cubicBezTo>
                    <a:pt x="3427947" y="0"/>
                    <a:pt x="3442580" y="14633"/>
                    <a:pt x="3442580" y="32684"/>
                  </a:cubicBezTo>
                  <a:lnTo>
                    <a:pt x="3442580" y="590763"/>
                  </a:lnTo>
                  <a:cubicBezTo>
                    <a:pt x="3442580" y="599432"/>
                    <a:pt x="3439136" y="607745"/>
                    <a:pt x="3433007" y="613874"/>
                  </a:cubicBezTo>
                  <a:cubicBezTo>
                    <a:pt x="3426878" y="620004"/>
                    <a:pt x="3418564" y="623447"/>
                    <a:pt x="3409896" y="623447"/>
                  </a:cubicBezTo>
                  <a:lnTo>
                    <a:pt x="32684" y="623447"/>
                  </a:lnTo>
                  <a:cubicBezTo>
                    <a:pt x="24016" y="623447"/>
                    <a:pt x="15702" y="620004"/>
                    <a:pt x="9573" y="613874"/>
                  </a:cubicBezTo>
                  <a:cubicBezTo>
                    <a:pt x="3443" y="607745"/>
                    <a:pt x="0" y="599432"/>
                    <a:pt x="0" y="590763"/>
                  </a:cubicBezTo>
                  <a:lnTo>
                    <a:pt x="0" y="32684"/>
                  </a:lnTo>
                  <a:cubicBezTo>
                    <a:pt x="0" y="24016"/>
                    <a:pt x="3443" y="15702"/>
                    <a:pt x="9573" y="9573"/>
                  </a:cubicBezTo>
                  <a:cubicBezTo>
                    <a:pt x="15702" y="3443"/>
                    <a:pt x="24016" y="0"/>
                    <a:pt x="32684" y="0"/>
                  </a:cubicBezTo>
                  <a:close/>
                </a:path>
              </a:pathLst>
            </a:custGeom>
            <a:solidFill>
              <a:srgbClr val="017A68"/>
            </a:solidFill>
          </p:spPr>
        </p:sp>
        <p:sp>
          <p:nvSpPr>
            <p:cNvPr name="TextBox 4" id="4"/>
            <p:cNvSpPr txBox="true"/>
            <p:nvPr/>
          </p:nvSpPr>
          <p:spPr>
            <a:xfrm>
              <a:off x="0" y="-19050"/>
              <a:ext cx="3442580" cy="642497"/>
            </a:xfrm>
            <a:prstGeom prst="rect">
              <a:avLst/>
            </a:prstGeom>
          </p:spPr>
          <p:txBody>
            <a:bodyPr anchor="ctr" rtlCol="false" tIns="24827" lIns="24827" bIns="24827" rIns="24827"/>
            <a:lstStyle/>
            <a:p>
              <a:pPr algn="ctr">
                <a:lnSpc>
                  <a:spcPts val="1299"/>
                </a:lnSpc>
                <a:spcBef>
                  <a:spcPct val="0"/>
                </a:spcBef>
              </a:pPr>
            </a:p>
          </p:txBody>
        </p:sp>
      </p:grpSp>
      <p:sp>
        <p:nvSpPr>
          <p:cNvPr name="Freeform 5" id="5"/>
          <p:cNvSpPr/>
          <p:nvPr/>
        </p:nvSpPr>
        <p:spPr>
          <a:xfrm flipH="false" flipV="false" rot="0">
            <a:off x="1704890" y="1666475"/>
            <a:ext cx="6332370" cy="4749278"/>
          </a:xfrm>
          <a:custGeom>
            <a:avLst/>
            <a:gdLst/>
            <a:ahLst/>
            <a:cxnLst/>
            <a:rect r="r" b="b" t="t" l="l"/>
            <a:pathLst>
              <a:path h="4749278" w="6332370">
                <a:moveTo>
                  <a:pt x="0" y="0"/>
                </a:moveTo>
                <a:lnTo>
                  <a:pt x="6332370" y="0"/>
                </a:lnTo>
                <a:lnTo>
                  <a:pt x="6332370" y="4749278"/>
                </a:lnTo>
                <a:lnTo>
                  <a:pt x="0" y="4749278"/>
                </a:lnTo>
                <a:lnTo>
                  <a:pt x="0" y="0"/>
                </a:lnTo>
                <a:close/>
              </a:path>
            </a:pathLst>
          </a:custGeom>
          <a:blipFill>
            <a:blip r:embed="rId2"/>
            <a:stretch>
              <a:fillRect l="0" t="0" r="0" b="0"/>
            </a:stretch>
          </a:blipFill>
        </p:spPr>
      </p:sp>
      <p:sp>
        <p:nvSpPr>
          <p:cNvPr name="TextBox 6" id="6"/>
          <p:cNvSpPr txBox="true"/>
          <p:nvPr/>
        </p:nvSpPr>
        <p:spPr>
          <a:xfrm rot="0">
            <a:off x="731520" y="568748"/>
            <a:ext cx="7901324" cy="661672"/>
          </a:xfrm>
          <a:prstGeom prst="rect">
            <a:avLst/>
          </a:prstGeom>
        </p:spPr>
        <p:txBody>
          <a:bodyPr anchor="t" rtlCol="false" tIns="0" lIns="0" bIns="0" rIns="0">
            <a:spAutoFit/>
          </a:bodyPr>
          <a:lstStyle/>
          <a:p>
            <a:pPr algn="just">
              <a:lnSpc>
                <a:spcPts val="4720"/>
              </a:lnSpc>
            </a:pPr>
            <a:r>
              <a:rPr lang="en-US" sz="5900">
                <a:solidFill>
                  <a:srgbClr val="017A68"/>
                </a:solidFill>
                <a:latin typeface="Staatliches"/>
                <a:ea typeface="Staatliches"/>
                <a:cs typeface="Staatliches"/>
                <a:sym typeface="Staatliches"/>
              </a:rPr>
              <a:t>5. EVALUATING THE  MODEL</a:t>
            </a:r>
          </a:p>
        </p:txBody>
      </p:sp>
      <p:sp>
        <p:nvSpPr>
          <p:cNvPr name="TextBox 7" id="7"/>
          <p:cNvSpPr txBox="true"/>
          <p:nvPr/>
        </p:nvSpPr>
        <p:spPr>
          <a:xfrm rot="0">
            <a:off x="1222973" y="1310240"/>
            <a:ext cx="7692583" cy="356235"/>
          </a:xfrm>
          <a:prstGeom prst="rect">
            <a:avLst/>
          </a:prstGeom>
        </p:spPr>
        <p:txBody>
          <a:bodyPr anchor="t" rtlCol="false" tIns="0" lIns="0" bIns="0" rIns="0">
            <a:spAutoFit/>
          </a:bodyPr>
          <a:lstStyle/>
          <a:p>
            <a:pPr algn="just">
              <a:lnSpc>
                <a:spcPts val="2940"/>
              </a:lnSpc>
            </a:pPr>
            <a:r>
              <a:rPr lang="en-US" sz="2100">
                <a:solidFill>
                  <a:srgbClr val="000000"/>
                </a:solidFill>
                <a:latin typeface="Varela Round"/>
                <a:ea typeface="Varela Round"/>
                <a:cs typeface="Varela Round"/>
                <a:sym typeface="Varela Round"/>
              </a:rPr>
              <a:t>=&gt; The</a:t>
            </a:r>
            <a:r>
              <a:rPr lang="en-US" sz="2100">
                <a:solidFill>
                  <a:srgbClr val="000000"/>
                </a:solidFill>
                <a:latin typeface="Varela Round"/>
                <a:ea typeface="Varela Round"/>
                <a:cs typeface="Varela Round"/>
                <a:sym typeface="Varela Round"/>
              </a:rPr>
              <a:t> output of plotting the accuracy function:</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3288769">
            <a:off x="-1406643" y="-776835"/>
            <a:ext cx="2496262" cy="3016710"/>
          </a:xfrm>
          <a:custGeom>
            <a:avLst/>
            <a:gdLst/>
            <a:ahLst/>
            <a:cxnLst/>
            <a:rect r="r" b="b" t="t" l="l"/>
            <a:pathLst>
              <a:path h="3016710" w="2496262">
                <a:moveTo>
                  <a:pt x="2496262" y="0"/>
                </a:moveTo>
                <a:lnTo>
                  <a:pt x="0" y="0"/>
                </a:lnTo>
                <a:lnTo>
                  <a:pt x="0" y="3016710"/>
                </a:lnTo>
                <a:lnTo>
                  <a:pt x="2496262" y="3016710"/>
                </a:lnTo>
                <a:lnTo>
                  <a:pt x="2496262"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31520" y="6916134"/>
            <a:ext cx="8290560" cy="1501411"/>
            <a:chOff x="0" y="0"/>
            <a:chExt cx="3442580" cy="623447"/>
          </a:xfrm>
        </p:grpSpPr>
        <p:sp>
          <p:nvSpPr>
            <p:cNvPr name="Freeform 4" id="4"/>
            <p:cNvSpPr/>
            <p:nvPr/>
          </p:nvSpPr>
          <p:spPr>
            <a:xfrm flipH="false" flipV="false" rot="0">
              <a:off x="0" y="0"/>
              <a:ext cx="3442580" cy="623447"/>
            </a:xfrm>
            <a:custGeom>
              <a:avLst/>
              <a:gdLst/>
              <a:ahLst/>
              <a:cxnLst/>
              <a:rect r="r" b="b" t="t" l="l"/>
              <a:pathLst>
                <a:path h="623447" w="3442580">
                  <a:moveTo>
                    <a:pt x="32684" y="0"/>
                  </a:moveTo>
                  <a:lnTo>
                    <a:pt x="3409896" y="0"/>
                  </a:lnTo>
                  <a:cubicBezTo>
                    <a:pt x="3427947" y="0"/>
                    <a:pt x="3442580" y="14633"/>
                    <a:pt x="3442580" y="32684"/>
                  </a:cubicBezTo>
                  <a:lnTo>
                    <a:pt x="3442580" y="590763"/>
                  </a:lnTo>
                  <a:cubicBezTo>
                    <a:pt x="3442580" y="599432"/>
                    <a:pt x="3439136" y="607745"/>
                    <a:pt x="3433007" y="613874"/>
                  </a:cubicBezTo>
                  <a:cubicBezTo>
                    <a:pt x="3426878" y="620004"/>
                    <a:pt x="3418564" y="623447"/>
                    <a:pt x="3409896" y="623447"/>
                  </a:cubicBezTo>
                  <a:lnTo>
                    <a:pt x="32684" y="623447"/>
                  </a:lnTo>
                  <a:cubicBezTo>
                    <a:pt x="24016" y="623447"/>
                    <a:pt x="15702" y="620004"/>
                    <a:pt x="9573" y="613874"/>
                  </a:cubicBezTo>
                  <a:cubicBezTo>
                    <a:pt x="3443" y="607745"/>
                    <a:pt x="0" y="599432"/>
                    <a:pt x="0" y="590763"/>
                  </a:cubicBezTo>
                  <a:lnTo>
                    <a:pt x="0" y="32684"/>
                  </a:lnTo>
                  <a:cubicBezTo>
                    <a:pt x="0" y="24016"/>
                    <a:pt x="3443" y="15702"/>
                    <a:pt x="9573" y="9573"/>
                  </a:cubicBezTo>
                  <a:cubicBezTo>
                    <a:pt x="15702" y="3443"/>
                    <a:pt x="24016" y="0"/>
                    <a:pt x="32684" y="0"/>
                  </a:cubicBezTo>
                  <a:close/>
                </a:path>
              </a:pathLst>
            </a:custGeom>
            <a:solidFill>
              <a:srgbClr val="017A68"/>
            </a:solidFill>
          </p:spPr>
        </p:sp>
        <p:sp>
          <p:nvSpPr>
            <p:cNvPr name="TextBox 5" id="5"/>
            <p:cNvSpPr txBox="true"/>
            <p:nvPr/>
          </p:nvSpPr>
          <p:spPr>
            <a:xfrm>
              <a:off x="0" y="-19050"/>
              <a:ext cx="3442580" cy="642497"/>
            </a:xfrm>
            <a:prstGeom prst="rect">
              <a:avLst/>
            </a:prstGeom>
          </p:spPr>
          <p:txBody>
            <a:bodyPr anchor="ctr" rtlCol="false" tIns="24827" lIns="24827" bIns="24827" rIns="24827"/>
            <a:lstStyle/>
            <a:p>
              <a:pPr algn="ctr">
                <a:lnSpc>
                  <a:spcPts val="1299"/>
                </a:lnSpc>
                <a:spcBef>
                  <a:spcPct val="0"/>
                </a:spcBef>
              </a:pPr>
            </a:p>
          </p:txBody>
        </p:sp>
      </p:grpSp>
      <p:sp>
        <p:nvSpPr>
          <p:cNvPr name="Freeform 6" id="6"/>
          <p:cNvSpPr/>
          <p:nvPr/>
        </p:nvSpPr>
        <p:spPr>
          <a:xfrm flipH="false" flipV="false" rot="0">
            <a:off x="1590848" y="2620773"/>
            <a:ext cx="7096315" cy="4106992"/>
          </a:xfrm>
          <a:custGeom>
            <a:avLst/>
            <a:gdLst/>
            <a:ahLst/>
            <a:cxnLst/>
            <a:rect r="r" b="b" t="t" l="l"/>
            <a:pathLst>
              <a:path h="4106992" w="7096315">
                <a:moveTo>
                  <a:pt x="0" y="0"/>
                </a:moveTo>
                <a:lnTo>
                  <a:pt x="7096316" y="0"/>
                </a:lnTo>
                <a:lnTo>
                  <a:pt x="7096316" y="4106993"/>
                </a:lnTo>
                <a:lnTo>
                  <a:pt x="0" y="4106993"/>
                </a:lnTo>
                <a:lnTo>
                  <a:pt x="0" y="0"/>
                </a:lnTo>
                <a:close/>
              </a:path>
            </a:pathLst>
          </a:custGeom>
          <a:blipFill>
            <a:blip r:embed="rId4"/>
            <a:stretch>
              <a:fillRect l="0" t="0" r="0" b="0"/>
            </a:stretch>
          </a:blipFill>
        </p:spPr>
      </p:sp>
      <p:sp>
        <p:nvSpPr>
          <p:cNvPr name="TextBox 7" id="7"/>
          <p:cNvSpPr txBox="true"/>
          <p:nvPr/>
        </p:nvSpPr>
        <p:spPr>
          <a:xfrm rot="0">
            <a:off x="1852276" y="765147"/>
            <a:ext cx="7901324" cy="661672"/>
          </a:xfrm>
          <a:prstGeom prst="rect">
            <a:avLst/>
          </a:prstGeom>
        </p:spPr>
        <p:txBody>
          <a:bodyPr anchor="t" rtlCol="false" tIns="0" lIns="0" bIns="0" rIns="0">
            <a:spAutoFit/>
          </a:bodyPr>
          <a:lstStyle/>
          <a:p>
            <a:pPr algn="just">
              <a:lnSpc>
                <a:spcPts val="4720"/>
              </a:lnSpc>
            </a:pPr>
            <a:r>
              <a:rPr lang="en-US" sz="5900">
                <a:solidFill>
                  <a:srgbClr val="017A68"/>
                </a:solidFill>
                <a:latin typeface="Staatliches"/>
                <a:ea typeface="Staatliches"/>
                <a:cs typeface="Staatliches"/>
                <a:sym typeface="Staatliches"/>
              </a:rPr>
              <a:t>5. EVALUATING THE  MODEL</a:t>
            </a:r>
          </a:p>
        </p:txBody>
      </p:sp>
      <p:sp>
        <p:nvSpPr>
          <p:cNvPr name="TextBox 8" id="8"/>
          <p:cNvSpPr txBox="true"/>
          <p:nvPr/>
        </p:nvSpPr>
        <p:spPr>
          <a:xfrm rot="0">
            <a:off x="1111017" y="1501430"/>
            <a:ext cx="8055978" cy="935355"/>
          </a:xfrm>
          <a:prstGeom prst="rect">
            <a:avLst/>
          </a:prstGeom>
        </p:spPr>
        <p:txBody>
          <a:bodyPr anchor="t" rtlCol="false" tIns="0" lIns="0" bIns="0" rIns="0">
            <a:spAutoFit/>
          </a:bodyPr>
          <a:lstStyle/>
          <a:p>
            <a:pPr algn="just" marL="388620" indent="-194310" lvl="1">
              <a:lnSpc>
                <a:spcPts val="2520"/>
              </a:lnSpc>
              <a:buFont typeface="Arial"/>
              <a:buChar char="•"/>
            </a:pPr>
            <a:r>
              <a:rPr lang="en-US" sz="1800">
                <a:solidFill>
                  <a:srgbClr val="2E2E30"/>
                </a:solidFill>
                <a:latin typeface="Varela Round"/>
                <a:ea typeface="Varela Round"/>
                <a:cs typeface="Varela Round"/>
                <a:sym typeface="Varela Round"/>
              </a:rPr>
              <a:t>Next, we evaluate the model by m</a:t>
            </a:r>
            <a:r>
              <a:rPr lang="en-US" sz="1800">
                <a:solidFill>
                  <a:srgbClr val="2E2E30"/>
                </a:solidFill>
                <a:latin typeface="Varela Round"/>
                <a:ea typeface="Varela Round"/>
                <a:cs typeface="Varela Round"/>
                <a:sym typeface="Varela Round"/>
              </a:rPr>
              <a:t>aking a classification report (Classification Report), calculating F1 Scorel and showing the learning rate (Learning Rate)</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3288769">
            <a:off x="-1406643" y="-776835"/>
            <a:ext cx="2496262" cy="3016710"/>
          </a:xfrm>
          <a:custGeom>
            <a:avLst/>
            <a:gdLst/>
            <a:ahLst/>
            <a:cxnLst/>
            <a:rect r="r" b="b" t="t" l="l"/>
            <a:pathLst>
              <a:path h="3016710" w="2496262">
                <a:moveTo>
                  <a:pt x="2496262" y="0"/>
                </a:moveTo>
                <a:lnTo>
                  <a:pt x="0" y="0"/>
                </a:lnTo>
                <a:lnTo>
                  <a:pt x="0" y="3016710"/>
                </a:lnTo>
                <a:lnTo>
                  <a:pt x="2496262" y="3016710"/>
                </a:lnTo>
                <a:lnTo>
                  <a:pt x="2496262"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31520" y="6916134"/>
            <a:ext cx="8290560" cy="1501411"/>
            <a:chOff x="0" y="0"/>
            <a:chExt cx="3442580" cy="623447"/>
          </a:xfrm>
        </p:grpSpPr>
        <p:sp>
          <p:nvSpPr>
            <p:cNvPr name="Freeform 4" id="4"/>
            <p:cNvSpPr/>
            <p:nvPr/>
          </p:nvSpPr>
          <p:spPr>
            <a:xfrm flipH="false" flipV="false" rot="0">
              <a:off x="0" y="0"/>
              <a:ext cx="3442580" cy="623447"/>
            </a:xfrm>
            <a:custGeom>
              <a:avLst/>
              <a:gdLst/>
              <a:ahLst/>
              <a:cxnLst/>
              <a:rect r="r" b="b" t="t" l="l"/>
              <a:pathLst>
                <a:path h="623447" w="3442580">
                  <a:moveTo>
                    <a:pt x="32684" y="0"/>
                  </a:moveTo>
                  <a:lnTo>
                    <a:pt x="3409896" y="0"/>
                  </a:lnTo>
                  <a:cubicBezTo>
                    <a:pt x="3427947" y="0"/>
                    <a:pt x="3442580" y="14633"/>
                    <a:pt x="3442580" y="32684"/>
                  </a:cubicBezTo>
                  <a:lnTo>
                    <a:pt x="3442580" y="590763"/>
                  </a:lnTo>
                  <a:cubicBezTo>
                    <a:pt x="3442580" y="599432"/>
                    <a:pt x="3439136" y="607745"/>
                    <a:pt x="3433007" y="613874"/>
                  </a:cubicBezTo>
                  <a:cubicBezTo>
                    <a:pt x="3426878" y="620004"/>
                    <a:pt x="3418564" y="623447"/>
                    <a:pt x="3409896" y="623447"/>
                  </a:cubicBezTo>
                  <a:lnTo>
                    <a:pt x="32684" y="623447"/>
                  </a:lnTo>
                  <a:cubicBezTo>
                    <a:pt x="24016" y="623447"/>
                    <a:pt x="15702" y="620004"/>
                    <a:pt x="9573" y="613874"/>
                  </a:cubicBezTo>
                  <a:cubicBezTo>
                    <a:pt x="3443" y="607745"/>
                    <a:pt x="0" y="599432"/>
                    <a:pt x="0" y="590763"/>
                  </a:cubicBezTo>
                  <a:lnTo>
                    <a:pt x="0" y="32684"/>
                  </a:lnTo>
                  <a:cubicBezTo>
                    <a:pt x="0" y="24016"/>
                    <a:pt x="3443" y="15702"/>
                    <a:pt x="9573" y="9573"/>
                  </a:cubicBezTo>
                  <a:cubicBezTo>
                    <a:pt x="15702" y="3443"/>
                    <a:pt x="24016" y="0"/>
                    <a:pt x="32684" y="0"/>
                  </a:cubicBezTo>
                  <a:close/>
                </a:path>
              </a:pathLst>
            </a:custGeom>
            <a:solidFill>
              <a:srgbClr val="017A68"/>
            </a:solidFill>
          </p:spPr>
        </p:sp>
        <p:sp>
          <p:nvSpPr>
            <p:cNvPr name="TextBox 5" id="5"/>
            <p:cNvSpPr txBox="true"/>
            <p:nvPr/>
          </p:nvSpPr>
          <p:spPr>
            <a:xfrm>
              <a:off x="0" y="-19050"/>
              <a:ext cx="3442580" cy="642497"/>
            </a:xfrm>
            <a:prstGeom prst="rect">
              <a:avLst/>
            </a:prstGeom>
          </p:spPr>
          <p:txBody>
            <a:bodyPr anchor="ctr" rtlCol="false" tIns="24827" lIns="24827" bIns="24827" rIns="24827"/>
            <a:lstStyle/>
            <a:p>
              <a:pPr algn="ctr">
                <a:lnSpc>
                  <a:spcPts val="1299"/>
                </a:lnSpc>
                <a:spcBef>
                  <a:spcPct val="0"/>
                </a:spcBef>
              </a:pPr>
            </a:p>
          </p:txBody>
        </p:sp>
      </p:grpSp>
      <p:sp>
        <p:nvSpPr>
          <p:cNvPr name="Freeform 6" id="6"/>
          <p:cNvSpPr/>
          <p:nvPr/>
        </p:nvSpPr>
        <p:spPr>
          <a:xfrm flipH="false" flipV="false" rot="0">
            <a:off x="1634435" y="3070985"/>
            <a:ext cx="6701224" cy="3174705"/>
          </a:xfrm>
          <a:custGeom>
            <a:avLst/>
            <a:gdLst/>
            <a:ahLst/>
            <a:cxnLst/>
            <a:rect r="r" b="b" t="t" l="l"/>
            <a:pathLst>
              <a:path h="3174705" w="6701224">
                <a:moveTo>
                  <a:pt x="0" y="0"/>
                </a:moveTo>
                <a:lnTo>
                  <a:pt x="6701224" y="0"/>
                </a:lnTo>
                <a:lnTo>
                  <a:pt x="6701224" y="3174705"/>
                </a:lnTo>
                <a:lnTo>
                  <a:pt x="0" y="3174705"/>
                </a:lnTo>
                <a:lnTo>
                  <a:pt x="0" y="0"/>
                </a:lnTo>
                <a:close/>
              </a:path>
            </a:pathLst>
          </a:custGeom>
          <a:blipFill>
            <a:blip r:embed="rId4"/>
            <a:stretch>
              <a:fillRect l="0" t="0" r="0" b="0"/>
            </a:stretch>
          </a:blipFill>
        </p:spPr>
      </p:sp>
      <p:sp>
        <p:nvSpPr>
          <p:cNvPr name="TextBox 7" id="7"/>
          <p:cNvSpPr txBox="true"/>
          <p:nvPr/>
        </p:nvSpPr>
        <p:spPr>
          <a:xfrm rot="0">
            <a:off x="1963594" y="514984"/>
            <a:ext cx="7901324" cy="661672"/>
          </a:xfrm>
          <a:prstGeom prst="rect">
            <a:avLst/>
          </a:prstGeom>
        </p:spPr>
        <p:txBody>
          <a:bodyPr anchor="t" rtlCol="false" tIns="0" lIns="0" bIns="0" rIns="0">
            <a:spAutoFit/>
          </a:bodyPr>
          <a:lstStyle/>
          <a:p>
            <a:pPr algn="just">
              <a:lnSpc>
                <a:spcPts val="4720"/>
              </a:lnSpc>
            </a:pPr>
            <a:r>
              <a:rPr lang="en-US" sz="5900">
                <a:solidFill>
                  <a:srgbClr val="017A68"/>
                </a:solidFill>
                <a:latin typeface="Staatliches"/>
                <a:ea typeface="Staatliches"/>
                <a:cs typeface="Staatliches"/>
                <a:sym typeface="Staatliches"/>
              </a:rPr>
              <a:t>5. EVALUATING THE  MODEL</a:t>
            </a:r>
          </a:p>
        </p:txBody>
      </p:sp>
      <p:sp>
        <p:nvSpPr>
          <p:cNvPr name="TextBox 8" id="8"/>
          <p:cNvSpPr txBox="true"/>
          <p:nvPr/>
        </p:nvSpPr>
        <p:spPr>
          <a:xfrm rot="0">
            <a:off x="1793462" y="1386964"/>
            <a:ext cx="7068220" cy="1417321"/>
          </a:xfrm>
          <a:prstGeom prst="rect">
            <a:avLst/>
          </a:prstGeom>
        </p:spPr>
        <p:txBody>
          <a:bodyPr anchor="t" rtlCol="false" tIns="0" lIns="0" bIns="0" rIns="0">
            <a:spAutoFit/>
          </a:bodyPr>
          <a:lstStyle/>
          <a:p>
            <a:pPr algn="just">
              <a:lnSpc>
                <a:spcPts val="3779"/>
              </a:lnSpc>
            </a:pPr>
            <a:r>
              <a:rPr lang="en-US" sz="2699">
                <a:solidFill>
                  <a:srgbClr val="2E2E30"/>
                </a:solidFill>
                <a:latin typeface="Varela Round"/>
                <a:ea typeface="Varela Round"/>
                <a:cs typeface="Varela Round"/>
                <a:sym typeface="Varela Round"/>
              </a:rPr>
              <a:t>=&gt; The output of making a classification report (Classification Report), calculating F1 Score:</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3288769">
            <a:off x="-1406643" y="-776835"/>
            <a:ext cx="2496262" cy="3016710"/>
          </a:xfrm>
          <a:custGeom>
            <a:avLst/>
            <a:gdLst/>
            <a:ahLst/>
            <a:cxnLst/>
            <a:rect r="r" b="b" t="t" l="l"/>
            <a:pathLst>
              <a:path h="3016710" w="2496262">
                <a:moveTo>
                  <a:pt x="2496262" y="0"/>
                </a:moveTo>
                <a:lnTo>
                  <a:pt x="0" y="0"/>
                </a:lnTo>
                <a:lnTo>
                  <a:pt x="0" y="3016710"/>
                </a:lnTo>
                <a:lnTo>
                  <a:pt x="2496262" y="3016710"/>
                </a:lnTo>
                <a:lnTo>
                  <a:pt x="2496262"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31520" y="6916134"/>
            <a:ext cx="8290560" cy="1501411"/>
            <a:chOff x="0" y="0"/>
            <a:chExt cx="3442580" cy="623447"/>
          </a:xfrm>
        </p:grpSpPr>
        <p:sp>
          <p:nvSpPr>
            <p:cNvPr name="Freeform 4" id="4"/>
            <p:cNvSpPr/>
            <p:nvPr/>
          </p:nvSpPr>
          <p:spPr>
            <a:xfrm flipH="false" flipV="false" rot="0">
              <a:off x="0" y="0"/>
              <a:ext cx="3442580" cy="623447"/>
            </a:xfrm>
            <a:custGeom>
              <a:avLst/>
              <a:gdLst/>
              <a:ahLst/>
              <a:cxnLst/>
              <a:rect r="r" b="b" t="t" l="l"/>
              <a:pathLst>
                <a:path h="623447" w="3442580">
                  <a:moveTo>
                    <a:pt x="32684" y="0"/>
                  </a:moveTo>
                  <a:lnTo>
                    <a:pt x="3409896" y="0"/>
                  </a:lnTo>
                  <a:cubicBezTo>
                    <a:pt x="3427947" y="0"/>
                    <a:pt x="3442580" y="14633"/>
                    <a:pt x="3442580" y="32684"/>
                  </a:cubicBezTo>
                  <a:lnTo>
                    <a:pt x="3442580" y="590763"/>
                  </a:lnTo>
                  <a:cubicBezTo>
                    <a:pt x="3442580" y="599432"/>
                    <a:pt x="3439136" y="607745"/>
                    <a:pt x="3433007" y="613874"/>
                  </a:cubicBezTo>
                  <a:cubicBezTo>
                    <a:pt x="3426878" y="620004"/>
                    <a:pt x="3418564" y="623447"/>
                    <a:pt x="3409896" y="623447"/>
                  </a:cubicBezTo>
                  <a:lnTo>
                    <a:pt x="32684" y="623447"/>
                  </a:lnTo>
                  <a:cubicBezTo>
                    <a:pt x="24016" y="623447"/>
                    <a:pt x="15702" y="620004"/>
                    <a:pt x="9573" y="613874"/>
                  </a:cubicBezTo>
                  <a:cubicBezTo>
                    <a:pt x="3443" y="607745"/>
                    <a:pt x="0" y="599432"/>
                    <a:pt x="0" y="590763"/>
                  </a:cubicBezTo>
                  <a:lnTo>
                    <a:pt x="0" y="32684"/>
                  </a:lnTo>
                  <a:cubicBezTo>
                    <a:pt x="0" y="24016"/>
                    <a:pt x="3443" y="15702"/>
                    <a:pt x="9573" y="9573"/>
                  </a:cubicBezTo>
                  <a:cubicBezTo>
                    <a:pt x="15702" y="3443"/>
                    <a:pt x="24016" y="0"/>
                    <a:pt x="32684" y="0"/>
                  </a:cubicBezTo>
                  <a:close/>
                </a:path>
              </a:pathLst>
            </a:custGeom>
            <a:solidFill>
              <a:srgbClr val="017A68"/>
            </a:solidFill>
          </p:spPr>
        </p:sp>
        <p:sp>
          <p:nvSpPr>
            <p:cNvPr name="TextBox 5" id="5"/>
            <p:cNvSpPr txBox="true"/>
            <p:nvPr/>
          </p:nvSpPr>
          <p:spPr>
            <a:xfrm>
              <a:off x="0" y="-19050"/>
              <a:ext cx="3442580" cy="642497"/>
            </a:xfrm>
            <a:prstGeom prst="rect">
              <a:avLst/>
            </a:prstGeom>
          </p:spPr>
          <p:txBody>
            <a:bodyPr anchor="ctr" rtlCol="false" tIns="24827" lIns="24827" bIns="24827" rIns="24827"/>
            <a:lstStyle/>
            <a:p>
              <a:pPr algn="ctr">
                <a:lnSpc>
                  <a:spcPts val="1299"/>
                </a:lnSpc>
                <a:spcBef>
                  <a:spcPct val="0"/>
                </a:spcBef>
              </a:pPr>
            </a:p>
          </p:txBody>
        </p:sp>
      </p:grpSp>
      <p:sp>
        <p:nvSpPr>
          <p:cNvPr name="Freeform 6" id="6"/>
          <p:cNvSpPr/>
          <p:nvPr/>
        </p:nvSpPr>
        <p:spPr>
          <a:xfrm flipH="false" flipV="false" rot="0">
            <a:off x="1561460" y="2459711"/>
            <a:ext cx="8192140" cy="4123969"/>
          </a:xfrm>
          <a:custGeom>
            <a:avLst/>
            <a:gdLst/>
            <a:ahLst/>
            <a:cxnLst/>
            <a:rect r="r" b="b" t="t" l="l"/>
            <a:pathLst>
              <a:path h="4123969" w="8192140">
                <a:moveTo>
                  <a:pt x="0" y="0"/>
                </a:moveTo>
                <a:lnTo>
                  <a:pt x="8192140" y="0"/>
                </a:lnTo>
                <a:lnTo>
                  <a:pt x="8192140" y="4123969"/>
                </a:lnTo>
                <a:lnTo>
                  <a:pt x="0" y="4123969"/>
                </a:lnTo>
                <a:lnTo>
                  <a:pt x="0" y="0"/>
                </a:lnTo>
                <a:close/>
              </a:path>
            </a:pathLst>
          </a:custGeom>
          <a:blipFill>
            <a:blip r:embed="rId4"/>
            <a:stretch>
              <a:fillRect l="0" t="-1027" r="0" b="-1027"/>
            </a:stretch>
          </a:blipFill>
        </p:spPr>
      </p:sp>
      <p:sp>
        <p:nvSpPr>
          <p:cNvPr name="TextBox 7" id="7"/>
          <p:cNvSpPr txBox="true"/>
          <p:nvPr/>
        </p:nvSpPr>
        <p:spPr>
          <a:xfrm rot="0">
            <a:off x="1963594" y="514984"/>
            <a:ext cx="7901324" cy="661672"/>
          </a:xfrm>
          <a:prstGeom prst="rect">
            <a:avLst/>
          </a:prstGeom>
        </p:spPr>
        <p:txBody>
          <a:bodyPr anchor="t" rtlCol="false" tIns="0" lIns="0" bIns="0" rIns="0">
            <a:spAutoFit/>
          </a:bodyPr>
          <a:lstStyle/>
          <a:p>
            <a:pPr algn="just">
              <a:lnSpc>
                <a:spcPts val="4720"/>
              </a:lnSpc>
            </a:pPr>
            <a:r>
              <a:rPr lang="en-US" sz="5900">
                <a:solidFill>
                  <a:srgbClr val="017A68"/>
                </a:solidFill>
                <a:latin typeface="Staatliches"/>
                <a:ea typeface="Staatliches"/>
                <a:cs typeface="Staatliches"/>
                <a:sym typeface="Staatliches"/>
              </a:rPr>
              <a:t>5. EVALUATING THE  MODEL</a:t>
            </a:r>
          </a:p>
        </p:txBody>
      </p:sp>
      <p:sp>
        <p:nvSpPr>
          <p:cNvPr name="TextBox 8" id="8"/>
          <p:cNvSpPr txBox="true"/>
          <p:nvPr/>
        </p:nvSpPr>
        <p:spPr>
          <a:xfrm rot="0">
            <a:off x="1525429" y="1202804"/>
            <a:ext cx="7992368" cy="1358265"/>
          </a:xfrm>
          <a:prstGeom prst="rect">
            <a:avLst/>
          </a:prstGeom>
        </p:spPr>
        <p:txBody>
          <a:bodyPr anchor="t" rtlCol="false" tIns="0" lIns="0" bIns="0" rIns="0">
            <a:spAutoFit/>
          </a:bodyPr>
          <a:lstStyle/>
          <a:p>
            <a:pPr algn="just">
              <a:lnSpc>
                <a:spcPts val="4199"/>
              </a:lnSpc>
            </a:pPr>
            <a:r>
              <a:rPr lang="en-US" sz="2999">
                <a:solidFill>
                  <a:srgbClr val="2E2E30"/>
                </a:solidFill>
                <a:latin typeface="Varela Round"/>
                <a:ea typeface="Varela Round"/>
                <a:cs typeface="Varela Round"/>
                <a:sym typeface="Varela Round"/>
              </a:rPr>
              <a:t>=&gt; The output of showing the learning rate (Learning Rate):</a:t>
            </a:r>
          </a:p>
          <a:p>
            <a:pPr algn="just">
              <a:lnSpc>
                <a:spcPts val="2520"/>
              </a:lnSpc>
            </a:pP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3288769">
            <a:off x="-1406643" y="-776835"/>
            <a:ext cx="2496262" cy="3016710"/>
          </a:xfrm>
          <a:custGeom>
            <a:avLst/>
            <a:gdLst/>
            <a:ahLst/>
            <a:cxnLst/>
            <a:rect r="r" b="b" t="t" l="l"/>
            <a:pathLst>
              <a:path h="3016710" w="2496262">
                <a:moveTo>
                  <a:pt x="2496262" y="0"/>
                </a:moveTo>
                <a:lnTo>
                  <a:pt x="0" y="0"/>
                </a:lnTo>
                <a:lnTo>
                  <a:pt x="0" y="3016710"/>
                </a:lnTo>
                <a:lnTo>
                  <a:pt x="2496262" y="3016710"/>
                </a:lnTo>
                <a:lnTo>
                  <a:pt x="2496262"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31520" y="6916134"/>
            <a:ext cx="8290560" cy="1501411"/>
            <a:chOff x="0" y="0"/>
            <a:chExt cx="3442580" cy="623447"/>
          </a:xfrm>
        </p:grpSpPr>
        <p:sp>
          <p:nvSpPr>
            <p:cNvPr name="Freeform 4" id="4"/>
            <p:cNvSpPr/>
            <p:nvPr/>
          </p:nvSpPr>
          <p:spPr>
            <a:xfrm flipH="false" flipV="false" rot="0">
              <a:off x="0" y="0"/>
              <a:ext cx="3442580" cy="623447"/>
            </a:xfrm>
            <a:custGeom>
              <a:avLst/>
              <a:gdLst/>
              <a:ahLst/>
              <a:cxnLst/>
              <a:rect r="r" b="b" t="t" l="l"/>
              <a:pathLst>
                <a:path h="623447" w="3442580">
                  <a:moveTo>
                    <a:pt x="32684" y="0"/>
                  </a:moveTo>
                  <a:lnTo>
                    <a:pt x="3409896" y="0"/>
                  </a:lnTo>
                  <a:cubicBezTo>
                    <a:pt x="3427947" y="0"/>
                    <a:pt x="3442580" y="14633"/>
                    <a:pt x="3442580" y="32684"/>
                  </a:cubicBezTo>
                  <a:lnTo>
                    <a:pt x="3442580" y="590763"/>
                  </a:lnTo>
                  <a:cubicBezTo>
                    <a:pt x="3442580" y="599432"/>
                    <a:pt x="3439136" y="607745"/>
                    <a:pt x="3433007" y="613874"/>
                  </a:cubicBezTo>
                  <a:cubicBezTo>
                    <a:pt x="3426878" y="620004"/>
                    <a:pt x="3418564" y="623447"/>
                    <a:pt x="3409896" y="623447"/>
                  </a:cubicBezTo>
                  <a:lnTo>
                    <a:pt x="32684" y="623447"/>
                  </a:lnTo>
                  <a:cubicBezTo>
                    <a:pt x="24016" y="623447"/>
                    <a:pt x="15702" y="620004"/>
                    <a:pt x="9573" y="613874"/>
                  </a:cubicBezTo>
                  <a:cubicBezTo>
                    <a:pt x="3443" y="607745"/>
                    <a:pt x="0" y="599432"/>
                    <a:pt x="0" y="590763"/>
                  </a:cubicBezTo>
                  <a:lnTo>
                    <a:pt x="0" y="32684"/>
                  </a:lnTo>
                  <a:cubicBezTo>
                    <a:pt x="0" y="24016"/>
                    <a:pt x="3443" y="15702"/>
                    <a:pt x="9573" y="9573"/>
                  </a:cubicBezTo>
                  <a:cubicBezTo>
                    <a:pt x="15702" y="3443"/>
                    <a:pt x="24016" y="0"/>
                    <a:pt x="32684" y="0"/>
                  </a:cubicBezTo>
                  <a:close/>
                </a:path>
              </a:pathLst>
            </a:custGeom>
            <a:solidFill>
              <a:srgbClr val="017A68"/>
            </a:solidFill>
          </p:spPr>
        </p:sp>
        <p:sp>
          <p:nvSpPr>
            <p:cNvPr name="TextBox 5" id="5"/>
            <p:cNvSpPr txBox="true"/>
            <p:nvPr/>
          </p:nvSpPr>
          <p:spPr>
            <a:xfrm>
              <a:off x="0" y="-19050"/>
              <a:ext cx="3442580" cy="642497"/>
            </a:xfrm>
            <a:prstGeom prst="rect">
              <a:avLst/>
            </a:prstGeom>
          </p:spPr>
          <p:txBody>
            <a:bodyPr anchor="ctr" rtlCol="false" tIns="24827" lIns="24827" bIns="24827" rIns="24827"/>
            <a:lstStyle/>
            <a:p>
              <a:pPr algn="ctr">
                <a:lnSpc>
                  <a:spcPts val="1299"/>
                </a:lnSpc>
                <a:spcBef>
                  <a:spcPct val="0"/>
                </a:spcBef>
              </a:pPr>
            </a:p>
          </p:txBody>
        </p:sp>
      </p:grpSp>
      <p:sp>
        <p:nvSpPr>
          <p:cNvPr name="Freeform 6" id="6"/>
          <p:cNvSpPr/>
          <p:nvPr/>
        </p:nvSpPr>
        <p:spPr>
          <a:xfrm flipH="false" flipV="false" rot="0">
            <a:off x="2182602" y="2398567"/>
            <a:ext cx="6024506" cy="4443073"/>
          </a:xfrm>
          <a:custGeom>
            <a:avLst/>
            <a:gdLst/>
            <a:ahLst/>
            <a:cxnLst/>
            <a:rect r="r" b="b" t="t" l="l"/>
            <a:pathLst>
              <a:path h="4443073" w="6024506">
                <a:moveTo>
                  <a:pt x="0" y="0"/>
                </a:moveTo>
                <a:lnTo>
                  <a:pt x="6024505" y="0"/>
                </a:lnTo>
                <a:lnTo>
                  <a:pt x="6024505" y="4443073"/>
                </a:lnTo>
                <a:lnTo>
                  <a:pt x="0" y="4443073"/>
                </a:lnTo>
                <a:lnTo>
                  <a:pt x="0" y="0"/>
                </a:lnTo>
                <a:close/>
              </a:path>
            </a:pathLst>
          </a:custGeom>
          <a:blipFill>
            <a:blip r:embed="rId4"/>
            <a:stretch>
              <a:fillRect l="0" t="0" r="0" b="0"/>
            </a:stretch>
          </a:blipFill>
        </p:spPr>
      </p:sp>
      <p:sp>
        <p:nvSpPr>
          <p:cNvPr name="TextBox 7" id="7"/>
          <p:cNvSpPr txBox="true"/>
          <p:nvPr/>
        </p:nvSpPr>
        <p:spPr>
          <a:xfrm rot="0">
            <a:off x="1852276" y="765147"/>
            <a:ext cx="7901324" cy="661672"/>
          </a:xfrm>
          <a:prstGeom prst="rect">
            <a:avLst/>
          </a:prstGeom>
        </p:spPr>
        <p:txBody>
          <a:bodyPr anchor="t" rtlCol="false" tIns="0" lIns="0" bIns="0" rIns="0">
            <a:spAutoFit/>
          </a:bodyPr>
          <a:lstStyle/>
          <a:p>
            <a:pPr algn="just">
              <a:lnSpc>
                <a:spcPts val="4720"/>
              </a:lnSpc>
            </a:pPr>
            <a:r>
              <a:rPr lang="en-US" sz="5900">
                <a:solidFill>
                  <a:srgbClr val="017A68"/>
                </a:solidFill>
                <a:latin typeface="Staatliches"/>
                <a:ea typeface="Staatliches"/>
                <a:cs typeface="Staatliches"/>
                <a:sym typeface="Staatliches"/>
              </a:rPr>
              <a:t>5. EVALUATING THE  MODEL</a:t>
            </a:r>
          </a:p>
        </p:txBody>
      </p:sp>
      <p:sp>
        <p:nvSpPr>
          <p:cNvPr name="TextBox 8" id="8"/>
          <p:cNvSpPr txBox="true"/>
          <p:nvPr/>
        </p:nvSpPr>
        <p:spPr>
          <a:xfrm rot="0">
            <a:off x="1367629" y="1388719"/>
            <a:ext cx="7654451" cy="935355"/>
          </a:xfrm>
          <a:prstGeom prst="rect">
            <a:avLst/>
          </a:prstGeom>
        </p:spPr>
        <p:txBody>
          <a:bodyPr anchor="t" rtlCol="false" tIns="0" lIns="0" bIns="0" rIns="0">
            <a:spAutoFit/>
          </a:bodyPr>
          <a:lstStyle/>
          <a:p>
            <a:pPr algn="just" marL="388622" indent="-194311" lvl="1">
              <a:lnSpc>
                <a:spcPts val="2520"/>
              </a:lnSpc>
              <a:buFont typeface="Arial"/>
              <a:buChar char="•"/>
            </a:pPr>
            <a:r>
              <a:rPr lang="en-US" sz="1800">
                <a:solidFill>
                  <a:srgbClr val="000000"/>
                </a:solidFill>
                <a:latin typeface="Varela Round"/>
                <a:ea typeface="Varela Round"/>
                <a:cs typeface="Varela Round"/>
                <a:sym typeface="Varela Round"/>
              </a:rPr>
              <a:t>In addition, we c</a:t>
            </a:r>
            <a:r>
              <a:rPr lang="en-US" sz="1800">
                <a:solidFill>
                  <a:srgbClr val="000000"/>
                </a:solidFill>
                <a:latin typeface="Varela Round"/>
                <a:ea typeface="Varela Round"/>
                <a:cs typeface="Varela Round"/>
                <a:sym typeface="Varela Round"/>
              </a:rPr>
              <a:t>alculate Variance, Bias along with drawing the chart of variance, bias function in order to  analyze the model performance and develop improvement strategies</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3288769">
            <a:off x="-1406643" y="-776835"/>
            <a:ext cx="2496262" cy="3016710"/>
          </a:xfrm>
          <a:custGeom>
            <a:avLst/>
            <a:gdLst/>
            <a:ahLst/>
            <a:cxnLst/>
            <a:rect r="r" b="b" t="t" l="l"/>
            <a:pathLst>
              <a:path h="3016710" w="2496262">
                <a:moveTo>
                  <a:pt x="2496262" y="0"/>
                </a:moveTo>
                <a:lnTo>
                  <a:pt x="0" y="0"/>
                </a:lnTo>
                <a:lnTo>
                  <a:pt x="0" y="3016710"/>
                </a:lnTo>
                <a:lnTo>
                  <a:pt x="2496262" y="3016710"/>
                </a:lnTo>
                <a:lnTo>
                  <a:pt x="2496262"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31520" y="6916134"/>
            <a:ext cx="8290560" cy="1501411"/>
            <a:chOff x="0" y="0"/>
            <a:chExt cx="3442580" cy="623447"/>
          </a:xfrm>
        </p:grpSpPr>
        <p:sp>
          <p:nvSpPr>
            <p:cNvPr name="Freeform 4" id="4"/>
            <p:cNvSpPr/>
            <p:nvPr/>
          </p:nvSpPr>
          <p:spPr>
            <a:xfrm flipH="false" flipV="false" rot="0">
              <a:off x="0" y="0"/>
              <a:ext cx="3442580" cy="623447"/>
            </a:xfrm>
            <a:custGeom>
              <a:avLst/>
              <a:gdLst/>
              <a:ahLst/>
              <a:cxnLst/>
              <a:rect r="r" b="b" t="t" l="l"/>
              <a:pathLst>
                <a:path h="623447" w="3442580">
                  <a:moveTo>
                    <a:pt x="32684" y="0"/>
                  </a:moveTo>
                  <a:lnTo>
                    <a:pt x="3409896" y="0"/>
                  </a:lnTo>
                  <a:cubicBezTo>
                    <a:pt x="3427947" y="0"/>
                    <a:pt x="3442580" y="14633"/>
                    <a:pt x="3442580" y="32684"/>
                  </a:cubicBezTo>
                  <a:lnTo>
                    <a:pt x="3442580" y="590763"/>
                  </a:lnTo>
                  <a:cubicBezTo>
                    <a:pt x="3442580" y="599432"/>
                    <a:pt x="3439136" y="607745"/>
                    <a:pt x="3433007" y="613874"/>
                  </a:cubicBezTo>
                  <a:cubicBezTo>
                    <a:pt x="3426878" y="620004"/>
                    <a:pt x="3418564" y="623447"/>
                    <a:pt x="3409896" y="623447"/>
                  </a:cubicBezTo>
                  <a:lnTo>
                    <a:pt x="32684" y="623447"/>
                  </a:lnTo>
                  <a:cubicBezTo>
                    <a:pt x="24016" y="623447"/>
                    <a:pt x="15702" y="620004"/>
                    <a:pt x="9573" y="613874"/>
                  </a:cubicBezTo>
                  <a:cubicBezTo>
                    <a:pt x="3443" y="607745"/>
                    <a:pt x="0" y="599432"/>
                    <a:pt x="0" y="590763"/>
                  </a:cubicBezTo>
                  <a:lnTo>
                    <a:pt x="0" y="32684"/>
                  </a:lnTo>
                  <a:cubicBezTo>
                    <a:pt x="0" y="24016"/>
                    <a:pt x="3443" y="15702"/>
                    <a:pt x="9573" y="9573"/>
                  </a:cubicBezTo>
                  <a:cubicBezTo>
                    <a:pt x="15702" y="3443"/>
                    <a:pt x="24016" y="0"/>
                    <a:pt x="32684" y="0"/>
                  </a:cubicBezTo>
                  <a:close/>
                </a:path>
              </a:pathLst>
            </a:custGeom>
            <a:solidFill>
              <a:srgbClr val="017A68"/>
            </a:solidFill>
          </p:spPr>
        </p:sp>
        <p:sp>
          <p:nvSpPr>
            <p:cNvPr name="TextBox 5" id="5"/>
            <p:cNvSpPr txBox="true"/>
            <p:nvPr/>
          </p:nvSpPr>
          <p:spPr>
            <a:xfrm>
              <a:off x="0" y="-19050"/>
              <a:ext cx="3442580" cy="642497"/>
            </a:xfrm>
            <a:prstGeom prst="rect">
              <a:avLst/>
            </a:prstGeom>
          </p:spPr>
          <p:txBody>
            <a:bodyPr anchor="ctr" rtlCol="false" tIns="24827" lIns="24827" bIns="24827" rIns="24827"/>
            <a:lstStyle/>
            <a:p>
              <a:pPr algn="ctr">
                <a:lnSpc>
                  <a:spcPts val="1299"/>
                </a:lnSpc>
                <a:spcBef>
                  <a:spcPct val="0"/>
                </a:spcBef>
              </a:pPr>
            </a:p>
          </p:txBody>
        </p:sp>
      </p:grpSp>
      <p:sp>
        <p:nvSpPr>
          <p:cNvPr name="Freeform 6" id="6"/>
          <p:cNvSpPr/>
          <p:nvPr/>
        </p:nvSpPr>
        <p:spPr>
          <a:xfrm flipH="false" flipV="false" rot="0">
            <a:off x="731520" y="3469162"/>
            <a:ext cx="8292808" cy="1765659"/>
          </a:xfrm>
          <a:custGeom>
            <a:avLst/>
            <a:gdLst/>
            <a:ahLst/>
            <a:cxnLst/>
            <a:rect r="r" b="b" t="t" l="l"/>
            <a:pathLst>
              <a:path h="1765659" w="8292808">
                <a:moveTo>
                  <a:pt x="0" y="0"/>
                </a:moveTo>
                <a:lnTo>
                  <a:pt x="8292808" y="0"/>
                </a:lnTo>
                <a:lnTo>
                  <a:pt x="8292808" y="1765659"/>
                </a:lnTo>
                <a:lnTo>
                  <a:pt x="0" y="1765659"/>
                </a:lnTo>
                <a:lnTo>
                  <a:pt x="0" y="0"/>
                </a:lnTo>
                <a:close/>
              </a:path>
            </a:pathLst>
          </a:custGeom>
          <a:blipFill>
            <a:blip r:embed="rId4"/>
            <a:stretch>
              <a:fillRect l="0" t="0" r="0" b="0"/>
            </a:stretch>
          </a:blipFill>
        </p:spPr>
      </p:sp>
      <p:sp>
        <p:nvSpPr>
          <p:cNvPr name="TextBox 7" id="7"/>
          <p:cNvSpPr txBox="true"/>
          <p:nvPr/>
        </p:nvSpPr>
        <p:spPr>
          <a:xfrm rot="0">
            <a:off x="2059010" y="960120"/>
            <a:ext cx="7901324" cy="661672"/>
          </a:xfrm>
          <a:prstGeom prst="rect">
            <a:avLst/>
          </a:prstGeom>
        </p:spPr>
        <p:txBody>
          <a:bodyPr anchor="t" rtlCol="false" tIns="0" lIns="0" bIns="0" rIns="0">
            <a:spAutoFit/>
          </a:bodyPr>
          <a:lstStyle/>
          <a:p>
            <a:pPr algn="just">
              <a:lnSpc>
                <a:spcPts val="4720"/>
              </a:lnSpc>
            </a:pPr>
            <a:r>
              <a:rPr lang="en-US" sz="5900">
                <a:solidFill>
                  <a:srgbClr val="017A68"/>
                </a:solidFill>
                <a:latin typeface="Staatliches"/>
                <a:ea typeface="Staatliches"/>
                <a:cs typeface="Staatliches"/>
                <a:sym typeface="Staatliches"/>
              </a:rPr>
              <a:t>5. EVALUATING THE  MODEL</a:t>
            </a:r>
          </a:p>
        </p:txBody>
      </p:sp>
      <p:sp>
        <p:nvSpPr>
          <p:cNvPr name="TextBox 8" id="8"/>
          <p:cNvSpPr txBox="true"/>
          <p:nvPr/>
        </p:nvSpPr>
        <p:spPr>
          <a:xfrm rot="0">
            <a:off x="1596443" y="1918821"/>
            <a:ext cx="7260845" cy="1028701"/>
          </a:xfrm>
          <a:prstGeom prst="rect">
            <a:avLst/>
          </a:prstGeom>
        </p:spPr>
        <p:txBody>
          <a:bodyPr anchor="t" rtlCol="false" tIns="0" lIns="0" bIns="0" rIns="0">
            <a:spAutoFit/>
          </a:bodyPr>
          <a:lstStyle/>
          <a:p>
            <a:pPr algn="just">
              <a:lnSpc>
                <a:spcPts val="4199"/>
              </a:lnSpc>
            </a:pPr>
            <a:r>
              <a:rPr lang="en-US" sz="2999">
                <a:solidFill>
                  <a:srgbClr val="2E2E30"/>
                </a:solidFill>
                <a:latin typeface="Varela Round"/>
                <a:ea typeface="Varela Round"/>
                <a:cs typeface="Varela Round"/>
                <a:sym typeface="Varela Round"/>
              </a:rPr>
              <a:t>=&gt;THE OUTPUT OF CALCULATING VARIANCE&amp; BIAS: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3288769">
            <a:off x="-1406643" y="-776835"/>
            <a:ext cx="2496262" cy="3016710"/>
          </a:xfrm>
          <a:custGeom>
            <a:avLst/>
            <a:gdLst/>
            <a:ahLst/>
            <a:cxnLst/>
            <a:rect r="r" b="b" t="t" l="l"/>
            <a:pathLst>
              <a:path h="3016710" w="2496262">
                <a:moveTo>
                  <a:pt x="2496262" y="0"/>
                </a:moveTo>
                <a:lnTo>
                  <a:pt x="0" y="0"/>
                </a:lnTo>
                <a:lnTo>
                  <a:pt x="0" y="3016710"/>
                </a:lnTo>
                <a:lnTo>
                  <a:pt x="2496262" y="3016710"/>
                </a:lnTo>
                <a:lnTo>
                  <a:pt x="2496262"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31520" y="6916134"/>
            <a:ext cx="8290560" cy="1501411"/>
            <a:chOff x="0" y="0"/>
            <a:chExt cx="3442580" cy="623447"/>
          </a:xfrm>
        </p:grpSpPr>
        <p:sp>
          <p:nvSpPr>
            <p:cNvPr name="Freeform 4" id="4"/>
            <p:cNvSpPr/>
            <p:nvPr/>
          </p:nvSpPr>
          <p:spPr>
            <a:xfrm flipH="false" flipV="false" rot="0">
              <a:off x="0" y="0"/>
              <a:ext cx="3442580" cy="623447"/>
            </a:xfrm>
            <a:custGeom>
              <a:avLst/>
              <a:gdLst/>
              <a:ahLst/>
              <a:cxnLst/>
              <a:rect r="r" b="b" t="t" l="l"/>
              <a:pathLst>
                <a:path h="623447" w="3442580">
                  <a:moveTo>
                    <a:pt x="32684" y="0"/>
                  </a:moveTo>
                  <a:lnTo>
                    <a:pt x="3409896" y="0"/>
                  </a:lnTo>
                  <a:cubicBezTo>
                    <a:pt x="3427947" y="0"/>
                    <a:pt x="3442580" y="14633"/>
                    <a:pt x="3442580" y="32684"/>
                  </a:cubicBezTo>
                  <a:lnTo>
                    <a:pt x="3442580" y="590763"/>
                  </a:lnTo>
                  <a:cubicBezTo>
                    <a:pt x="3442580" y="599432"/>
                    <a:pt x="3439136" y="607745"/>
                    <a:pt x="3433007" y="613874"/>
                  </a:cubicBezTo>
                  <a:cubicBezTo>
                    <a:pt x="3426878" y="620004"/>
                    <a:pt x="3418564" y="623447"/>
                    <a:pt x="3409896" y="623447"/>
                  </a:cubicBezTo>
                  <a:lnTo>
                    <a:pt x="32684" y="623447"/>
                  </a:lnTo>
                  <a:cubicBezTo>
                    <a:pt x="24016" y="623447"/>
                    <a:pt x="15702" y="620004"/>
                    <a:pt x="9573" y="613874"/>
                  </a:cubicBezTo>
                  <a:cubicBezTo>
                    <a:pt x="3443" y="607745"/>
                    <a:pt x="0" y="599432"/>
                    <a:pt x="0" y="590763"/>
                  </a:cubicBezTo>
                  <a:lnTo>
                    <a:pt x="0" y="32684"/>
                  </a:lnTo>
                  <a:cubicBezTo>
                    <a:pt x="0" y="24016"/>
                    <a:pt x="3443" y="15702"/>
                    <a:pt x="9573" y="9573"/>
                  </a:cubicBezTo>
                  <a:cubicBezTo>
                    <a:pt x="15702" y="3443"/>
                    <a:pt x="24016" y="0"/>
                    <a:pt x="32684" y="0"/>
                  </a:cubicBezTo>
                  <a:close/>
                </a:path>
              </a:pathLst>
            </a:custGeom>
            <a:solidFill>
              <a:srgbClr val="017A68"/>
            </a:solidFill>
          </p:spPr>
        </p:sp>
        <p:sp>
          <p:nvSpPr>
            <p:cNvPr name="TextBox 5" id="5"/>
            <p:cNvSpPr txBox="true"/>
            <p:nvPr/>
          </p:nvSpPr>
          <p:spPr>
            <a:xfrm>
              <a:off x="0" y="-19050"/>
              <a:ext cx="3442580" cy="642497"/>
            </a:xfrm>
            <a:prstGeom prst="rect">
              <a:avLst/>
            </a:prstGeom>
          </p:spPr>
          <p:txBody>
            <a:bodyPr anchor="ctr" rtlCol="false" tIns="24827" lIns="24827" bIns="24827" rIns="24827"/>
            <a:lstStyle/>
            <a:p>
              <a:pPr algn="ctr">
                <a:lnSpc>
                  <a:spcPts val="1299"/>
                </a:lnSpc>
                <a:spcBef>
                  <a:spcPct val="0"/>
                </a:spcBef>
              </a:pPr>
            </a:p>
          </p:txBody>
        </p:sp>
      </p:grpSp>
      <p:sp>
        <p:nvSpPr>
          <p:cNvPr name="Freeform 6" id="6"/>
          <p:cNvSpPr/>
          <p:nvPr/>
        </p:nvSpPr>
        <p:spPr>
          <a:xfrm flipH="false" flipV="false" rot="0">
            <a:off x="1151796" y="2367584"/>
            <a:ext cx="8141052" cy="4314757"/>
          </a:xfrm>
          <a:custGeom>
            <a:avLst/>
            <a:gdLst/>
            <a:ahLst/>
            <a:cxnLst/>
            <a:rect r="r" b="b" t="t" l="l"/>
            <a:pathLst>
              <a:path h="4314757" w="8141052">
                <a:moveTo>
                  <a:pt x="0" y="0"/>
                </a:moveTo>
                <a:lnTo>
                  <a:pt x="8141051" y="0"/>
                </a:lnTo>
                <a:lnTo>
                  <a:pt x="8141051" y="4314757"/>
                </a:lnTo>
                <a:lnTo>
                  <a:pt x="0" y="4314757"/>
                </a:lnTo>
                <a:lnTo>
                  <a:pt x="0" y="0"/>
                </a:lnTo>
                <a:close/>
              </a:path>
            </a:pathLst>
          </a:custGeom>
          <a:blipFill>
            <a:blip r:embed="rId4"/>
            <a:stretch>
              <a:fillRect l="0" t="0" r="0" b="0"/>
            </a:stretch>
          </a:blipFill>
        </p:spPr>
      </p:sp>
      <p:sp>
        <p:nvSpPr>
          <p:cNvPr name="TextBox 7" id="7"/>
          <p:cNvSpPr txBox="true"/>
          <p:nvPr/>
        </p:nvSpPr>
        <p:spPr>
          <a:xfrm rot="0">
            <a:off x="1852276" y="514984"/>
            <a:ext cx="7901324" cy="661672"/>
          </a:xfrm>
          <a:prstGeom prst="rect">
            <a:avLst/>
          </a:prstGeom>
        </p:spPr>
        <p:txBody>
          <a:bodyPr anchor="t" rtlCol="false" tIns="0" lIns="0" bIns="0" rIns="0">
            <a:spAutoFit/>
          </a:bodyPr>
          <a:lstStyle/>
          <a:p>
            <a:pPr algn="just">
              <a:lnSpc>
                <a:spcPts val="4720"/>
              </a:lnSpc>
            </a:pPr>
            <a:r>
              <a:rPr lang="en-US" sz="5900">
                <a:solidFill>
                  <a:srgbClr val="017A68"/>
                </a:solidFill>
                <a:latin typeface="Staatliches"/>
                <a:ea typeface="Staatliches"/>
                <a:cs typeface="Staatliches"/>
                <a:sym typeface="Staatliches"/>
              </a:rPr>
              <a:t>5. EVALUATING THE  MODEL</a:t>
            </a:r>
          </a:p>
        </p:txBody>
      </p:sp>
      <p:sp>
        <p:nvSpPr>
          <p:cNvPr name="TextBox 8" id="8"/>
          <p:cNvSpPr txBox="true"/>
          <p:nvPr/>
        </p:nvSpPr>
        <p:spPr>
          <a:xfrm rot="0">
            <a:off x="1682143" y="1274253"/>
            <a:ext cx="7610704" cy="1552576"/>
          </a:xfrm>
          <a:prstGeom prst="rect">
            <a:avLst/>
          </a:prstGeom>
        </p:spPr>
        <p:txBody>
          <a:bodyPr anchor="t" rtlCol="false" tIns="0" lIns="0" bIns="0" rIns="0">
            <a:spAutoFit/>
          </a:bodyPr>
          <a:lstStyle/>
          <a:p>
            <a:pPr algn="just">
              <a:lnSpc>
                <a:spcPts val="4199"/>
              </a:lnSpc>
            </a:pPr>
            <a:r>
              <a:rPr lang="en-US" sz="2999">
                <a:solidFill>
                  <a:srgbClr val="2E2E30"/>
                </a:solidFill>
                <a:latin typeface="Varela Round"/>
                <a:ea typeface="Varela Round"/>
                <a:cs typeface="Varela Round"/>
                <a:sym typeface="Varela Round"/>
              </a:rPr>
              <a:t>=&gt;THE OUTPUT OF DRAWING THE CHART OF VARIANCE, BIAS FUNCTION:</a:t>
            </a:r>
          </a:p>
          <a:p>
            <a:pPr algn="just">
              <a:lnSpc>
                <a:spcPts val="4199"/>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48639" y="3106434"/>
            <a:ext cx="8656321" cy="3272802"/>
            <a:chOff x="0" y="0"/>
            <a:chExt cx="11541762" cy="4363737"/>
          </a:xfrm>
        </p:grpSpPr>
        <p:pic>
          <p:nvPicPr>
            <p:cNvPr name="Picture 3" id="3"/>
            <p:cNvPicPr>
              <a:picLocks noChangeAspect="true"/>
            </p:cNvPicPr>
            <p:nvPr/>
          </p:nvPicPr>
          <p:blipFill>
            <a:blip r:embed="rId2"/>
            <a:srcRect l="0" t="21652" r="0" b="21652"/>
            <a:stretch>
              <a:fillRect/>
            </a:stretch>
          </p:blipFill>
          <p:spPr>
            <a:xfrm flipH="false" flipV="false">
              <a:off x="0" y="0"/>
              <a:ext cx="11541762" cy="4363737"/>
            </a:xfrm>
            <a:prstGeom prst="rect">
              <a:avLst/>
            </a:prstGeom>
          </p:spPr>
        </p:pic>
      </p:grpSp>
      <p:grpSp>
        <p:nvGrpSpPr>
          <p:cNvPr name="Group 4" id="4"/>
          <p:cNvGrpSpPr/>
          <p:nvPr/>
        </p:nvGrpSpPr>
        <p:grpSpPr>
          <a:xfrm rot="0">
            <a:off x="848591" y="3657600"/>
            <a:ext cx="7724791" cy="2204702"/>
            <a:chOff x="0" y="0"/>
            <a:chExt cx="3207649" cy="915482"/>
          </a:xfrm>
        </p:grpSpPr>
        <p:sp>
          <p:nvSpPr>
            <p:cNvPr name="Freeform 5" id="5"/>
            <p:cNvSpPr/>
            <p:nvPr/>
          </p:nvSpPr>
          <p:spPr>
            <a:xfrm flipH="false" flipV="false" rot="0">
              <a:off x="0" y="0"/>
              <a:ext cx="3207649" cy="915482"/>
            </a:xfrm>
            <a:custGeom>
              <a:avLst/>
              <a:gdLst/>
              <a:ahLst/>
              <a:cxnLst/>
              <a:rect r="r" b="b" t="t" l="l"/>
              <a:pathLst>
                <a:path h="915482" w="3207649">
                  <a:moveTo>
                    <a:pt x="100222" y="0"/>
                  </a:moveTo>
                  <a:lnTo>
                    <a:pt x="3107428" y="0"/>
                  </a:lnTo>
                  <a:cubicBezTo>
                    <a:pt x="3162779" y="0"/>
                    <a:pt x="3207649" y="44871"/>
                    <a:pt x="3207649" y="100222"/>
                  </a:cubicBezTo>
                  <a:lnTo>
                    <a:pt x="3207649" y="815261"/>
                  </a:lnTo>
                  <a:cubicBezTo>
                    <a:pt x="3207649" y="841841"/>
                    <a:pt x="3197090" y="867333"/>
                    <a:pt x="3178295" y="886128"/>
                  </a:cubicBezTo>
                  <a:cubicBezTo>
                    <a:pt x="3159500" y="904923"/>
                    <a:pt x="3134008" y="915482"/>
                    <a:pt x="3107428" y="915482"/>
                  </a:cubicBezTo>
                  <a:lnTo>
                    <a:pt x="100222" y="915482"/>
                  </a:lnTo>
                  <a:cubicBezTo>
                    <a:pt x="44871" y="915482"/>
                    <a:pt x="0" y="870611"/>
                    <a:pt x="0" y="815261"/>
                  </a:cubicBezTo>
                  <a:lnTo>
                    <a:pt x="0" y="100222"/>
                  </a:lnTo>
                  <a:cubicBezTo>
                    <a:pt x="0" y="44871"/>
                    <a:pt x="44871" y="0"/>
                    <a:pt x="100222" y="0"/>
                  </a:cubicBezTo>
                  <a:close/>
                </a:path>
              </a:pathLst>
            </a:custGeom>
            <a:solidFill>
              <a:srgbClr val="017A68"/>
            </a:solidFill>
          </p:spPr>
        </p:sp>
        <p:sp>
          <p:nvSpPr>
            <p:cNvPr name="TextBox 6" id="6"/>
            <p:cNvSpPr txBox="true"/>
            <p:nvPr/>
          </p:nvSpPr>
          <p:spPr>
            <a:xfrm>
              <a:off x="0" y="-19050"/>
              <a:ext cx="3207649" cy="934532"/>
            </a:xfrm>
            <a:prstGeom prst="rect">
              <a:avLst/>
            </a:prstGeom>
          </p:spPr>
          <p:txBody>
            <a:bodyPr anchor="ctr" rtlCol="false" tIns="24827" lIns="24827" bIns="24827" rIns="24827"/>
            <a:lstStyle/>
            <a:p>
              <a:pPr algn="ctr">
                <a:lnSpc>
                  <a:spcPts val="1299"/>
                </a:lnSpc>
                <a:spcBef>
                  <a:spcPct val="0"/>
                </a:spcBef>
              </a:pPr>
            </a:p>
          </p:txBody>
        </p:sp>
      </p:grpSp>
      <p:sp>
        <p:nvSpPr>
          <p:cNvPr name="Freeform 7" id="7"/>
          <p:cNvSpPr/>
          <p:nvPr/>
        </p:nvSpPr>
        <p:spPr>
          <a:xfrm flipH="false" flipV="false" rot="205849">
            <a:off x="-427170" y="1491815"/>
            <a:ext cx="1387963" cy="1833302"/>
          </a:xfrm>
          <a:custGeom>
            <a:avLst/>
            <a:gdLst/>
            <a:ahLst/>
            <a:cxnLst/>
            <a:rect r="r" b="b" t="t" l="l"/>
            <a:pathLst>
              <a:path h="1833302" w="1387963">
                <a:moveTo>
                  <a:pt x="0" y="0"/>
                </a:moveTo>
                <a:lnTo>
                  <a:pt x="1387963" y="0"/>
                </a:lnTo>
                <a:lnTo>
                  <a:pt x="1387963" y="1833302"/>
                </a:lnTo>
                <a:lnTo>
                  <a:pt x="0" y="18333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8460742" y="-1135106"/>
            <a:ext cx="2959555" cy="2875519"/>
          </a:xfrm>
          <a:custGeom>
            <a:avLst/>
            <a:gdLst/>
            <a:ahLst/>
            <a:cxnLst/>
            <a:rect r="r" b="b" t="t" l="l"/>
            <a:pathLst>
              <a:path h="2875519" w="2959555">
                <a:moveTo>
                  <a:pt x="0" y="0"/>
                </a:moveTo>
                <a:lnTo>
                  <a:pt x="2959555" y="0"/>
                </a:lnTo>
                <a:lnTo>
                  <a:pt x="2959555" y="2875519"/>
                </a:lnTo>
                <a:lnTo>
                  <a:pt x="0" y="287551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297289" y="1595031"/>
            <a:ext cx="7167885" cy="813435"/>
          </a:xfrm>
          <a:prstGeom prst="rect">
            <a:avLst/>
          </a:prstGeom>
        </p:spPr>
        <p:txBody>
          <a:bodyPr anchor="t" rtlCol="false" tIns="0" lIns="0" bIns="0" rIns="0">
            <a:spAutoFit/>
          </a:bodyPr>
          <a:lstStyle/>
          <a:p>
            <a:pPr algn="ctr">
              <a:lnSpc>
                <a:spcPts val="5760"/>
              </a:lnSpc>
            </a:pPr>
            <a:r>
              <a:rPr lang="en-US" sz="7200">
                <a:solidFill>
                  <a:srgbClr val="017A68"/>
                </a:solidFill>
                <a:latin typeface="Staatliches"/>
                <a:ea typeface="Staatliches"/>
                <a:cs typeface="Staatliches"/>
                <a:sym typeface="Staatliches"/>
              </a:rPr>
              <a:t>TOPIC</a:t>
            </a:r>
          </a:p>
        </p:txBody>
      </p:sp>
      <p:sp>
        <p:nvSpPr>
          <p:cNvPr name="TextBox 10" id="10"/>
          <p:cNvSpPr txBox="true"/>
          <p:nvPr/>
        </p:nvSpPr>
        <p:spPr>
          <a:xfrm rot="0">
            <a:off x="1315468" y="4083706"/>
            <a:ext cx="6791037" cy="1251584"/>
          </a:xfrm>
          <a:prstGeom prst="rect">
            <a:avLst/>
          </a:prstGeom>
        </p:spPr>
        <p:txBody>
          <a:bodyPr anchor="t" rtlCol="false" tIns="0" lIns="0" bIns="0" rIns="0">
            <a:spAutoFit/>
          </a:bodyPr>
          <a:lstStyle/>
          <a:p>
            <a:pPr algn="ctr">
              <a:lnSpc>
                <a:spcPts val="5040"/>
              </a:lnSpc>
            </a:pPr>
            <a:r>
              <a:rPr lang="en-US" sz="3600">
                <a:solidFill>
                  <a:srgbClr val="FFFFFF"/>
                </a:solidFill>
                <a:latin typeface="Varela Round"/>
                <a:ea typeface="Varela Round"/>
                <a:cs typeface="Varela Round"/>
                <a:sym typeface="Varela Round"/>
              </a:rPr>
              <a:t>The application of CNN model in image classification</a:t>
            </a:r>
          </a:p>
        </p:txBody>
      </p:sp>
      <p:sp>
        <p:nvSpPr>
          <p:cNvPr name="Freeform 11" id="11"/>
          <p:cNvSpPr/>
          <p:nvPr/>
        </p:nvSpPr>
        <p:spPr>
          <a:xfrm flipH="false" flipV="false" rot="-5399999">
            <a:off x="771477" y="691563"/>
            <a:ext cx="485854" cy="565769"/>
          </a:xfrm>
          <a:custGeom>
            <a:avLst/>
            <a:gdLst/>
            <a:ahLst/>
            <a:cxnLst/>
            <a:rect r="r" b="b" t="t" l="l"/>
            <a:pathLst>
              <a:path h="565769" w="485854">
                <a:moveTo>
                  <a:pt x="0" y="0"/>
                </a:moveTo>
                <a:lnTo>
                  <a:pt x="485855" y="0"/>
                </a:lnTo>
                <a:lnTo>
                  <a:pt x="485855" y="565769"/>
                </a:lnTo>
                <a:lnTo>
                  <a:pt x="0" y="56576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5399999">
            <a:off x="8779153" y="2012172"/>
            <a:ext cx="485854" cy="565769"/>
          </a:xfrm>
          <a:custGeom>
            <a:avLst/>
            <a:gdLst/>
            <a:ahLst/>
            <a:cxnLst/>
            <a:rect r="r" b="b" t="t" l="l"/>
            <a:pathLst>
              <a:path h="565769" w="485854">
                <a:moveTo>
                  <a:pt x="0" y="0"/>
                </a:moveTo>
                <a:lnTo>
                  <a:pt x="485854" y="0"/>
                </a:lnTo>
                <a:lnTo>
                  <a:pt x="485854" y="565769"/>
                </a:lnTo>
                <a:lnTo>
                  <a:pt x="0" y="56576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545126" y="4561746"/>
            <a:ext cx="3208474" cy="2753454"/>
          </a:xfrm>
          <a:custGeom>
            <a:avLst/>
            <a:gdLst/>
            <a:ahLst/>
            <a:cxnLst/>
            <a:rect r="r" b="b" t="t" l="l"/>
            <a:pathLst>
              <a:path h="2753454" w="3208474">
                <a:moveTo>
                  <a:pt x="0" y="0"/>
                </a:moveTo>
                <a:lnTo>
                  <a:pt x="3208474" y="0"/>
                </a:lnTo>
                <a:lnTo>
                  <a:pt x="3208474" y="2753454"/>
                </a:lnTo>
                <a:lnTo>
                  <a:pt x="0" y="27534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750288" y="2014556"/>
            <a:ext cx="7129666" cy="1972311"/>
          </a:xfrm>
          <a:prstGeom prst="rect">
            <a:avLst/>
          </a:prstGeom>
        </p:spPr>
        <p:txBody>
          <a:bodyPr anchor="t" rtlCol="false" tIns="0" lIns="0" bIns="0" rIns="0">
            <a:spAutoFit/>
          </a:bodyPr>
          <a:lstStyle/>
          <a:p>
            <a:pPr algn="ctr">
              <a:lnSpc>
                <a:spcPts val="4960"/>
              </a:lnSpc>
            </a:pPr>
            <a:r>
              <a:rPr lang="en-US" sz="6200">
                <a:solidFill>
                  <a:srgbClr val="017A68"/>
                </a:solidFill>
                <a:latin typeface="Staatliches"/>
                <a:ea typeface="Staatliches"/>
                <a:cs typeface="Staatliches"/>
                <a:sym typeface="Staatliches"/>
              </a:rPr>
              <a:t>III. CONCLUSION AND</a:t>
            </a:r>
          </a:p>
          <a:p>
            <a:pPr algn="ctr">
              <a:lnSpc>
                <a:spcPts val="4960"/>
              </a:lnSpc>
            </a:pPr>
          </a:p>
          <a:p>
            <a:pPr algn="ctr">
              <a:lnSpc>
                <a:spcPts val="4960"/>
              </a:lnSpc>
            </a:pPr>
            <a:r>
              <a:rPr lang="en-US" sz="6200">
                <a:solidFill>
                  <a:srgbClr val="017A68"/>
                </a:solidFill>
                <a:latin typeface="Staatliches"/>
                <a:ea typeface="Staatliches"/>
                <a:cs typeface="Staatliches"/>
                <a:sym typeface="Staatliches"/>
              </a:rPr>
              <a:t> DEVELOPMENT DIRECTION</a:t>
            </a:r>
          </a:p>
        </p:txBody>
      </p:sp>
      <p:grpSp>
        <p:nvGrpSpPr>
          <p:cNvPr name="Group 4" id="4"/>
          <p:cNvGrpSpPr/>
          <p:nvPr/>
        </p:nvGrpSpPr>
        <p:grpSpPr>
          <a:xfrm rot="0">
            <a:off x="0" y="-140994"/>
            <a:ext cx="1750288" cy="2846919"/>
            <a:chOff x="0" y="0"/>
            <a:chExt cx="2333718" cy="3795893"/>
          </a:xfrm>
        </p:grpSpPr>
        <p:pic>
          <p:nvPicPr>
            <p:cNvPr name="Picture 5" id="5"/>
            <p:cNvPicPr>
              <a:picLocks noChangeAspect="true"/>
            </p:cNvPicPr>
            <p:nvPr/>
          </p:nvPicPr>
          <p:blipFill>
            <a:blip r:embed="rId4"/>
            <a:srcRect l="13040" t="0" r="38543" b="0"/>
            <a:stretch>
              <a:fillRect/>
            </a:stretch>
          </p:blipFill>
          <p:spPr>
            <a:xfrm flipH="false" flipV="false">
              <a:off x="0" y="0"/>
              <a:ext cx="2333718" cy="3795893"/>
            </a:xfrm>
            <a:prstGeom prst="rect">
              <a:avLst/>
            </a:prstGeom>
          </p:spPr>
        </p:pic>
      </p:gr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3288769">
            <a:off x="-1406643" y="-776835"/>
            <a:ext cx="2496262" cy="3016710"/>
          </a:xfrm>
          <a:custGeom>
            <a:avLst/>
            <a:gdLst/>
            <a:ahLst/>
            <a:cxnLst/>
            <a:rect r="r" b="b" t="t" l="l"/>
            <a:pathLst>
              <a:path h="3016710" w="2496262">
                <a:moveTo>
                  <a:pt x="2496262" y="0"/>
                </a:moveTo>
                <a:lnTo>
                  <a:pt x="0" y="0"/>
                </a:lnTo>
                <a:lnTo>
                  <a:pt x="0" y="3016710"/>
                </a:lnTo>
                <a:lnTo>
                  <a:pt x="2496262" y="3016710"/>
                </a:lnTo>
                <a:lnTo>
                  <a:pt x="2496262"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31520" y="6916134"/>
            <a:ext cx="8290560" cy="1501411"/>
            <a:chOff x="0" y="0"/>
            <a:chExt cx="3442580" cy="623447"/>
          </a:xfrm>
        </p:grpSpPr>
        <p:sp>
          <p:nvSpPr>
            <p:cNvPr name="Freeform 4" id="4"/>
            <p:cNvSpPr/>
            <p:nvPr/>
          </p:nvSpPr>
          <p:spPr>
            <a:xfrm flipH="false" flipV="false" rot="0">
              <a:off x="0" y="0"/>
              <a:ext cx="3442580" cy="623447"/>
            </a:xfrm>
            <a:custGeom>
              <a:avLst/>
              <a:gdLst/>
              <a:ahLst/>
              <a:cxnLst/>
              <a:rect r="r" b="b" t="t" l="l"/>
              <a:pathLst>
                <a:path h="623447" w="3442580">
                  <a:moveTo>
                    <a:pt x="32684" y="0"/>
                  </a:moveTo>
                  <a:lnTo>
                    <a:pt x="3409896" y="0"/>
                  </a:lnTo>
                  <a:cubicBezTo>
                    <a:pt x="3427947" y="0"/>
                    <a:pt x="3442580" y="14633"/>
                    <a:pt x="3442580" y="32684"/>
                  </a:cubicBezTo>
                  <a:lnTo>
                    <a:pt x="3442580" y="590763"/>
                  </a:lnTo>
                  <a:cubicBezTo>
                    <a:pt x="3442580" y="599432"/>
                    <a:pt x="3439136" y="607745"/>
                    <a:pt x="3433007" y="613874"/>
                  </a:cubicBezTo>
                  <a:cubicBezTo>
                    <a:pt x="3426878" y="620004"/>
                    <a:pt x="3418564" y="623447"/>
                    <a:pt x="3409896" y="623447"/>
                  </a:cubicBezTo>
                  <a:lnTo>
                    <a:pt x="32684" y="623447"/>
                  </a:lnTo>
                  <a:cubicBezTo>
                    <a:pt x="24016" y="623447"/>
                    <a:pt x="15702" y="620004"/>
                    <a:pt x="9573" y="613874"/>
                  </a:cubicBezTo>
                  <a:cubicBezTo>
                    <a:pt x="3443" y="607745"/>
                    <a:pt x="0" y="599432"/>
                    <a:pt x="0" y="590763"/>
                  </a:cubicBezTo>
                  <a:lnTo>
                    <a:pt x="0" y="32684"/>
                  </a:lnTo>
                  <a:cubicBezTo>
                    <a:pt x="0" y="24016"/>
                    <a:pt x="3443" y="15702"/>
                    <a:pt x="9573" y="9573"/>
                  </a:cubicBezTo>
                  <a:cubicBezTo>
                    <a:pt x="15702" y="3443"/>
                    <a:pt x="24016" y="0"/>
                    <a:pt x="32684" y="0"/>
                  </a:cubicBezTo>
                  <a:close/>
                </a:path>
              </a:pathLst>
            </a:custGeom>
            <a:solidFill>
              <a:srgbClr val="017A68"/>
            </a:solidFill>
          </p:spPr>
        </p:sp>
        <p:sp>
          <p:nvSpPr>
            <p:cNvPr name="TextBox 5" id="5"/>
            <p:cNvSpPr txBox="true"/>
            <p:nvPr/>
          </p:nvSpPr>
          <p:spPr>
            <a:xfrm>
              <a:off x="0" y="-19050"/>
              <a:ext cx="3442580" cy="642497"/>
            </a:xfrm>
            <a:prstGeom prst="rect">
              <a:avLst/>
            </a:prstGeom>
          </p:spPr>
          <p:txBody>
            <a:bodyPr anchor="ctr" rtlCol="false" tIns="24827" lIns="24827" bIns="24827" rIns="24827"/>
            <a:lstStyle/>
            <a:p>
              <a:pPr algn="ctr">
                <a:lnSpc>
                  <a:spcPts val="1299"/>
                </a:lnSpc>
                <a:spcBef>
                  <a:spcPct val="0"/>
                </a:spcBef>
              </a:pPr>
            </a:p>
          </p:txBody>
        </p:sp>
      </p:grpSp>
      <p:sp>
        <p:nvSpPr>
          <p:cNvPr name="TextBox 6" id="6"/>
          <p:cNvSpPr txBox="true"/>
          <p:nvPr/>
        </p:nvSpPr>
        <p:spPr>
          <a:xfrm rot="0">
            <a:off x="2124749" y="960120"/>
            <a:ext cx="7901324" cy="661672"/>
          </a:xfrm>
          <a:prstGeom prst="rect">
            <a:avLst/>
          </a:prstGeom>
        </p:spPr>
        <p:txBody>
          <a:bodyPr anchor="t" rtlCol="false" tIns="0" lIns="0" bIns="0" rIns="0">
            <a:spAutoFit/>
          </a:bodyPr>
          <a:lstStyle/>
          <a:p>
            <a:pPr algn="just" marL="1273817" indent="-636909" lvl="1">
              <a:lnSpc>
                <a:spcPts val="4720"/>
              </a:lnSpc>
              <a:buAutoNum type="arabicPeriod" startAt="1"/>
            </a:pPr>
            <a:r>
              <a:rPr lang="en-US" sz="5900">
                <a:solidFill>
                  <a:srgbClr val="017A68"/>
                </a:solidFill>
                <a:latin typeface="Staatliches"/>
                <a:ea typeface="Staatliches"/>
                <a:cs typeface="Staatliches"/>
                <a:sym typeface="Staatliches"/>
              </a:rPr>
              <a:t>CONCLUSION</a:t>
            </a:r>
          </a:p>
        </p:txBody>
      </p:sp>
      <p:sp>
        <p:nvSpPr>
          <p:cNvPr name="TextBox 7" id="7"/>
          <p:cNvSpPr txBox="true"/>
          <p:nvPr/>
        </p:nvSpPr>
        <p:spPr>
          <a:xfrm rot="0">
            <a:off x="731520" y="1947369"/>
            <a:ext cx="7931567" cy="3927777"/>
          </a:xfrm>
          <a:prstGeom prst="rect">
            <a:avLst/>
          </a:prstGeom>
        </p:spPr>
        <p:txBody>
          <a:bodyPr anchor="t" rtlCol="false" tIns="0" lIns="0" bIns="0" rIns="0">
            <a:spAutoFit/>
          </a:bodyPr>
          <a:lstStyle/>
          <a:p>
            <a:pPr algn="just" marL="537183" indent="-268591" lvl="1">
              <a:lnSpc>
                <a:spcPts val="3483"/>
              </a:lnSpc>
              <a:buFont typeface="Arial"/>
              <a:buChar char="•"/>
            </a:pPr>
            <a:r>
              <a:rPr lang="en-US" sz="2488">
                <a:solidFill>
                  <a:srgbClr val="000000"/>
                </a:solidFill>
                <a:latin typeface="Staatliches"/>
                <a:ea typeface="Staatliches"/>
                <a:cs typeface="Staatliches"/>
                <a:sym typeface="Staatliches"/>
              </a:rPr>
              <a:t>Project Objective: </a:t>
            </a:r>
            <a:r>
              <a:rPr lang="en-US" sz="2488">
                <a:solidFill>
                  <a:srgbClr val="000000"/>
                </a:solidFill>
                <a:latin typeface="Staatliches"/>
                <a:ea typeface="Staatliches"/>
                <a:cs typeface="Staatliches"/>
                <a:sym typeface="Staatliches"/>
              </a:rPr>
              <a:t>Develop an automated wildlife identification model.</a:t>
            </a:r>
          </a:p>
          <a:p>
            <a:pPr algn="just" marL="537183" indent="-268591" lvl="1">
              <a:lnSpc>
                <a:spcPts val="3483"/>
              </a:lnSpc>
              <a:buFont typeface="Arial"/>
              <a:buChar char="•"/>
            </a:pPr>
            <a:r>
              <a:rPr lang="en-US" sz="2488">
                <a:solidFill>
                  <a:srgbClr val="000000"/>
                </a:solidFill>
                <a:latin typeface="Staatliches"/>
                <a:ea typeface="Staatliches"/>
                <a:cs typeface="Staatliches"/>
                <a:sym typeface="Staatliches"/>
              </a:rPr>
              <a:t>Technology Used:  Convolutional Neural Networks (CNN).</a:t>
            </a:r>
          </a:p>
          <a:p>
            <a:pPr algn="just" marL="537183" indent="-268591" lvl="1">
              <a:lnSpc>
                <a:spcPts val="3483"/>
              </a:lnSpc>
              <a:buFont typeface="Arial"/>
              <a:buChar char="•"/>
            </a:pPr>
            <a:r>
              <a:rPr lang="en-US" sz="2488">
                <a:solidFill>
                  <a:srgbClr val="000000"/>
                </a:solidFill>
                <a:latin typeface="Staatliches"/>
                <a:ea typeface="Staatliches"/>
                <a:cs typeface="Staatliches"/>
                <a:sym typeface="Staatliches"/>
              </a:rPr>
              <a:t>Results Achieved: Accuracy: 100% on the test dataset.</a:t>
            </a:r>
          </a:p>
          <a:p>
            <a:pPr algn="just" marL="537183" indent="-268591" lvl="1">
              <a:lnSpc>
                <a:spcPts val="3483"/>
              </a:lnSpc>
              <a:buFont typeface="Arial"/>
              <a:buChar char="•"/>
            </a:pPr>
            <a:r>
              <a:rPr lang="en-US" sz="2488">
                <a:solidFill>
                  <a:srgbClr val="000000"/>
                </a:solidFill>
                <a:latin typeface="Staatliches"/>
                <a:ea typeface="Staatliches"/>
                <a:cs typeface="Staatliches"/>
                <a:sym typeface="Staatliches"/>
              </a:rPr>
              <a:t>Practical Significance:</a:t>
            </a:r>
          </a:p>
          <a:p>
            <a:pPr algn="just" marL="1074366" indent="-358122" lvl="2">
              <a:lnSpc>
                <a:spcPts val="3483"/>
              </a:lnSpc>
              <a:buFont typeface="Arial"/>
              <a:buChar char="⚬"/>
            </a:pPr>
            <a:r>
              <a:rPr lang="en-US" sz="2488">
                <a:solidFill>
                  <a:srgbClr val="000000"/>
                </a:solidFill>
                <a:latin typeface="Staatliches"/>
                <a:ea typeface="Staatliches"/>
                <a:cs typeface="Staatliches"/>
                <a:sym typeface="Staatliches"/>
              </a:rPr>
              <a:t>Ability to classify wild animals from images with high precision.</a:t>
            </a:r>
          </a:p>
          <a:p>
            <a:pPr algn="just" marL="1074366" indent="-358122" lvl="2">
              <a:lnSpc>
                <a:spcPts val="3483"/>
              </a:lnSpc>
              <a:buFont typeface="Arial"/>
              <a:buChar char="⚬"/>
            </a:pPr>
            <a:r>
              <a:rPr lang="en-US" sz="2488">
                <a:solidFill>
                  <a:srgbClr val="000000"/>
                </a:solidFill>
                <a:latin typeface="Staatliches"/>
                <a:ea typeface="Staatliches"/>
                <a:cs typeface="Staatliches"/>
                <a:sym typeface="Staatliches"/>
              </a:rPr>
              <a:t>Potential applications in wildlife monitoring and conservation.</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3288769">
            <a:off x="-1406643" y="-776835"/>
            <a:ext cx="2496262" cy="3016710"/>
          </a:xfrm>
          <a:custGeom>
            <a:avLst/>
            <a:gdLst/>
            <a:ahLst/>
            <a:cxnLst/>
            <a:rect r="r" b="b" t="t" l="l"/>
            <a:pathLst>
              <a:path h="3016710" w="2496262">
                <a:moveTo>
                  <a:pt x="2496262" y="0"/>
                </a:moveTo>
                <a:lnTo>
                  <a:pt x="0" y="0"/>
                </a:lnTo>
                <a:lnTo>
                  <a:pt x="0" y="3016710"/>
                </a:lnTo>
                <a:lnTo>
                  <a:pt x="2496262" y="3016710"/>
                </a:lnTo>
                <a:lnTo>
                  <a:pt x="2496262"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31520" y="6916134"/>
            <a:ext cx="8290560" cy="1501411"/>
            <a:chOff x="0" y="0"/>
            <a:chExt cx="3442580" cy="623447"/>
          </a:xfrm>
        </p:grpSpPr>
        <p:sp>
          <p:nvSpPr>
            <p:cNvPr name="Freeform 4" id="4"/>
            <p:cNvSpPr/>
            <p:nvPr/>
          </p:nvSpPr>
          <p:spPr>
            <a:xfrm flipH="false" flipV="false" rot="0">
              <a:off x="0" y="0"/>
              <a:ext cx="3442580" cy="623447"/>
            </a:xfrm>
            <a:custGeom>
              <a:avLst/>
              <a:gdLst/>
              <a:ahLst/>
              <a:cxnLst/>
              <a:rect r="r" b="b" t="t" l="l"/>
              <a:pathLst>
                <a:path h="623447" w="3442580">
                  <a:moveTo>
                    <a:pt x="32684" y="0"/>
                  </a:moveTo>
                  <a:lnTo>
                    <a:pt x="3409896" y="0"/>
                  </a:lnTo>
                  <a:cubicBezTo>
                    <a:pt x="3427947" y="0"/>
                    <a:pt x="3442580" y="14633"/>
                    <a:pt x="3442580" y="32684"/>
                  </a:cubicBezTo>
                  <a:lnTo>
                    <a:pt x="3442580" y="590763"/>
                  </a:lnTo>
                  <a:cubicBezTo>
                    <a:pt x="3442580" y="599432"/>
                    <a:pt x="3439136" y="607745"/>
                    <a:pt x="3433007" y="613874"/>
                  </a:cubicBezTo>
                  <a:cubicBezTo>
                    <a:pt x="3426878" y="620004"/>
                    <a:pt x="3418564" y="623447"/>
                    <a:pt x="3409896" y="623447"/>
                  </a:cubicBezTo>
                  <a:lnTo>
                    <a:pt x="32684" y="623447"/>
                  </a:lnTo>
                  <a:cubicBezTo>
                    <a:pt x="24016" y="623447"/>
                    <a:pt x="15702" y="620004"/>
                    <a:pt x="9573" y="613874"/>
                  </a:cubicBezTo>
                  <a:cubicBezTo>
                    <a:pt x="3443" y="607745"/>
                    <a:pt x="0" y="599432"/>
                    <a:pt x="0" y="590763"/>
                  </a:cubicBezTo>
                  <a:lnTo>
                    <a:pt x="0" y="32684"/>
                  </a:lnTo>
                  <a:cubicBezTo>
                    <a:pt x="0" y="24016"/>
                    <a:pt x="3443" y="15702"/>
                    <a:pt x="9573" y="9573"/>
                  </a:cubicBezTo>
                  <a:cubicBezTo>
                    <a:pt x="15702" y="3443"/>
                    <a:pt x="24016" y="0"/>
                    <a:pt x="32684" y="0"/>
                  </a:cubicBezTo>
                  <a:close/>
                </a:path>
              </a:pathLst>
            </a:custGeom>
            <a:solidFill>
              <a:srgbClr val="017A68"/>
            </a:solidFill>
          </p:spPr>
        </p:sp>
        <p:sp>
          <p:nvSpPr>
            <p:cNvPr name="TextBox 5" id="5"/>
            <p:cNvSpPr txBox="true"/>
            <p:nvPr/>
          </p:nvSpPr>
          <p:spPr>
            <a:xfrm>
              <a:off x="0" y="-19050"/>
              <a:ext cx="3442580" cy="642497"/>
            </a:xfrm>
            <a:prstGeom prst="rect">
              <a:avLst/>
            </a:prstGeom>
          </p:spPr>
          <p:txBody>
            <a:bodyPr anchor="ctr" rtlCol="false" tIns="24827" lIns="24827" bIns="24827" rIns="24827"/>
            <a:lstStyle/>
            <a:p>
              <a:pPr algn="ctr">
                <a:lnSpc>
                  <a:spcPts val="1299"/>
                </a:lnSpc>
                <a:spcBef>
                  <a:spcPct val="0"/>
                </a:spcBef>
              </a:pPr>
            </a:p>
          </p:txBody>
        </p:sp>
      </p:grpSp>
      <p:sp>
        <p:nvSpPr>
          <p:cNvPr name="TextBox 6" id="6"/>
          <p:cNvSpPr txBox="true"/>
          <p:nvPr/>
        </p:nvSpPr>
        <p:spPr>
          <a:xfrm rot="0">
            <a:off x="1793462" y="1305837"/>
            <a:ext cx="7901324" cy="661672"/>
          </a:xfrm>
          <a:prstGeom prst="rect">
            <a:avLst/>
          </a:prstGeom>
        </p:spPr>
        <p:txBody>
          <a:bodyPr anchor="t" rtlCol="false" tIns="0" lIns="0" bIns="0" rIns="0">
            <a:spAutoFit/>
          </a:bodyPr>
          <a:lstStyle/>
          <a:p>
            <a:pPr algn="just">
              <a:lnSpc>
                <a:spcPts val="4720"/>
              </a:lnSpc>
            </a:pPr>
            <a:r>
              <a:rPr lang="en-US" sz="5900">
                <a:solidFill>
                  <a:srgbClr val="017A68"/>
                </a:solidFill>
                <a:latin typeface="Staatliches"/>
                <a:ea typeface="Staatliches"/>
                <a:cs typeface="Staatliches"/>
                <a:sym typeface="Staatliches"/>
              </a:rPr>
              <a:t>2. LIMITATIONS</a:t>
            </a:r>
          </a:p>
        </p:txBody>
      </p:sp>
      <p:sp>
        <p:nvSpPr>
          <p:cNvPr name="TextBox 7" id="7"/>
          <p:cNvSpPr txBox="true"/>
          <p:nvPr/>
        </p:nvSpPr>
        <p:spPr>
          <a:xfrm rot="0">
            <a:off x="594417" y="1379194"/>
            <a:ext cx="8564766" cy="4798625"/>
          </a:xfrm>
          <a:prstGeom prst="rect">
            <a:avLst/>
          </a:prstGeom>
        </p:spPr>
        <p:txBody>
          <a:bodyPr anchor="t" rtlCol="false" tIns="0" lIns="0" bIns="0" rIns="0">
            <a:spAutoFit/>
          </a:bodyPr>
          <a:lstStyle/>
          <a:p>
            <a:pPr algn="just">
              <a:lnSpc>
                <a:spcPts val="3481"/>
              </a:lnSpc>
            </a:pPr>
          </a:p>
          <a:p>
            <a:pPr algn="just">
              <a:lnSpc>
                <a:spcPts val="3481"/>
              </a:lnSpc>
              <a:spcBef>
                <a:spcPct val="0"/>
              </a:spcBef>
            </a:pPr>
          </a:p>
          <a:p>
            <a:pPr algn="just" marL="536831" indent="-268415" lvl="1">
              <a:lnSpc>
                <a:spcPts val="3481"/>
              </a:lnSpc>
              <a:buFont typeface="Arial"/>
              <a:buChar char="•"/>
            </a:pPr>
            <a:r>
              <a:rPr lang="en-US" b="true" sz="2486">
                <a:solidFill>
                  <a:srgbClr val="000000"/>
                </a:solidFill>
                <a:latin typeface="Canva Sans Bold"/>
                <a:ea typeface="Canva Sans Bold"/>
                <a:cs typeface="Canva Sans Bold"/>
                <a:sym typeface="Canva Sans Bold"/>
              </a:rPr>
              <a:t>Limited Dataset</a:t>
            </a:r>
            <a:r>
              <a:rPr lang="en-US" sz="2486">
                <a:solidFill>
                  <a:srgbClr val="000000"/>
                </a:solidFill>
                <a:latin typeface="Canva Sans"/>
                <a:ea typeface="Canva Sans"/>
                <a:cs typeface="Canva Sans"/>
                <a:sym typeface="Canva Sans"/>
              </a:rPr>
              <a:t>: Small dataset may hinder generalization to new species.</a:t>
            </a:r>
          </a:p>
          <a:p>
            <a:pPr algn="just" marL="536831" indent="-268415" lvl="1">
              <a:lnSpc>
                <a:spcPts val="3481"/>
              </a:lnSpc>
              <a:buFont typeface="Arial"/>
              <a:buChar char="•"/>
            </a:pPr>
            <a:r>
              <a:rPr lang="en-US" b="true" sz="2486">
                <a:solidFill>
                  <a:srgbClr val="000000"/>
                </a:solidFill>
                <a:latin typeface="Canva Sans Bold"/>
                <a:ea typeface="Canva Sans Bold"/>
                <a:cs typeface="Canva Sans Bold"/>
                <a:sym typeface="Canva Sans Bold"/>
              </a:rPr>
              <a:t>Overfitting Risk</a:t>
            </a:r>
            <a:r>
              <a:rPr lang="en-US" sz="2486">
                <a:solidFill>
                  <a:srgbClr val="000000"/>
                </a:solidFill>
                <a:latin typeface="Canva Sans"/>
                <a:ea typeface="Canva Sans"/>
                <a:cs typeface="Canva Sans"/>
                <a:sym typeface="Canva Sans"/>
              </a:rPr>
              <a:t>: High accuracy might reflect overfitting to training data.</a:t>
            </a:r>
          </a:p>
          <a:p>
            <a:pPr algn="just" marL="536831" indent="-268415" lvl="1">
              <a:lnSpc>
                <a:spcPts val="3481"/>
              </a:lnSpc>
              <a:buFont typeface="Arial"/>
              <a:buChar char="•"/>
            </a:pPr>
            <a:r>
              <a:rPr lang="en-US" b="true" sz="2486">
                <a:solidFill>
                  <a:srgbClr val="000000"/>
                </a:solidFill>
                <a:latin typeface="Canva Sans Bold"/>
                <a:ea typeface="Canva Sans Bold"/>
                <a:cs typeface="Canva Sans Bold"/>
                <a:sym typeface="Canva Sans Bold"/>
              </a:rPr>
              <a:t>Limited Species Diversity</a:t>
            </a:r>
            <a:r>
              <a:rPr lang="en-US" sz="2486">
                <a:solidFill>
                  <a:srgbClr val="000000"/>
                </a:solidFill>
                <a:latin typeface="Canva Sans"/>
                <a:ea typeface="Canva Sans"/>
                <a:cs typeface="Canva Sans"/>
                <a:sym typeface="Canva Sans"/>
              </a:rPr>
              <a:t>: Focused on a few species; broader application needs more data.</a:t>
            </a:r>
          </a:p>
          <a:p>
            <a:pPr algn="just" marL="536831" indent="-268415" lvl="1">
              <a:lnSpc>
                <a:spcPts val="3481"/>
              </a:lnSpc>
              <a:buFont typeface="Arial"/>
              <a:buChar char="•"/>
            </a:pPr>
            <a:r>
              <a:rPr lang="en-US" b="true" sz="2486">
                <a:solidFill>
                  <a:srgbClr val="000000"/>
                </a:solidFill>
                <a:latin typeface="Canva Sans Bold"/>
                <a:ea typeface="Canva Sans Bold"/>
                <a:cs typeface="Canva Sans Bold"/>
                <a:sym typeface="Canva Sans Bold"/>
              </a:rPr>
              <a:t>Real-world Applicability</a:t>
            </a:r>
            <a:r>
              <a:rPr lang="en-US" sz="2486">
                <a:solidFill>
                  <a:srgbClr val="000000"/>
                </a:solidFill>
                <a:latin typeface="Canva Sans"/>
                <a:ea typeface="Canva Sans"/>
                <a:cs typeface="Canva Sans"/>
                <a:sym typeface="Canva Sans"/>
              </a:rPr>
              <a:t>: Model tested in controlled settings; performance in field conditions is uncertain.</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3288769">
            <a:off x="-1406643" y="-776835"/>
            <a:ext cx="2496262" cy="3016710"/>
          </a:xfrm>
          <a:custGeom>
            <a:avLst/>
            <a:gdLst/>
            <a:ahLst/>
            <a:cxnLst/>
            <a:rect r="r" b="b" t="t" l="l"/>
            <a:pathLst>
              <a:path h="3016710" w="2496262">
                <a:moveTo>
                  <a:pt x="2496262" y="0"/>
                </a:moveTo>
                <a:lnTo>
                  <a:pt x="0" y="0"/>
                </a:lnTo>
                <a:lnTo>
                  <a:pt x="0" y="3016710"/>
                </a:lnTo>
                <a:lnTo>
                  <a:pt x="2496262" y="3016710"/>
                </a:lnTo>
                <a:lnTo>
                  <a:pt x="2496262"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731520" y="6916134"/>
            <a:ext cx="8290560" cy="1501411"/>
            <a:chOff x="0" y="0"/>
            <a:chExt cx="3442580" cy="623447"/>
          </a:xfrm>
        </p:grpSpPr>
        <p:sp>
          <p:nvSpPr>
            <p:cNvPr name="Freeform 4" id="4"/>
            <p:cNvSpPr/>
            <p:nvPr/>
          </p:nvSpPr>
          <p:spPr>
            <a:xfrm flipH="false" flipV="false" rot="0">
              <a:off x="0" y="0"/>
              <a:ext cx="3442580" cy="623447"/>
            </a:xfrm>
            <a:custGeom>
              <a:avLst/>
              <a:gdLst/>
              <a:ahLst/>
              <a:cxnLst/>
              <a:rect r="r" b="b" t="t" l="l"/>
              <a:pathLst>
                <a:path h="623447" w="3442580">
                  <a:moveTo>
                    <a:pt x="32684" y="0"/>
                  </a:moveTo>
                  <a:lnTo>
                    <a:pt x="3409896" y="0"/>
                  </a:lnTo>
                  <a:cubicBezTo>
                    <a:pt x="3427947" y="0"/>
                    <a:pt x="3442580" y="14633"/>
                    <a:pt x="3442580" y="32684"/>
                  </a:cubicBezTo>
                  <a:lnTo>
                    <a:pt x="3442580" y="590763"/>
                  </a:lnTo>
                  <a:cubicBezTo>
                    <a:pt x="3442580" y="599432"/>
                    <a:pt x="3439136" y="607745"/>
                    <a:pt x="3433007" y="613874"/>
                  </a:cubicBezTo>
                  <a:cubicBezTo>
                    <a:pt x="3426878" y="620004"/>
                    <a:pt x="3418564" y="623447"/>
                    <a:pt x="3409896" y="623447"/>
                  </a:cubicBezTo>
                  <a:lnTo>
                    <a:pt x="32684" y="623447"/>
                  </a:lnTo>
                  <a:cubicBezTo>
                    <a:pt x="24016" y="623447"/>
                    <a:pt x="15702" y="620004"/>
                    <a:pt x="9573" y="613874"/>
                  </a:cubicBezTo>
                  <a:cubicBezTo>
                    <a:pt x="3443" y="607745"/>
                    <a:pt x="0" y="599432"/>
                    <a:pt x="0" y="590763"/>
                  </a:cubicBezTo>
                  <a:lnTo>
                    <a:pt x="0" y="32684"/>
                  </a:lnTo>
                  <a:cubicBezTo>
                    <a:pt x="0" y="24016"/>
                    <a:pt x="3443" y="15702"/>
                    <a:pt x="9573" y="9573"/>
                  </a:cubicBezTo>
                  <a:cubicBezTo>
                    <a:pt x="15702" y="3443"/>
                    <a:pt x="24016" y="0"/>
                    <a:pt x="32684" y="0"/>
                  </a:cubicBezTo>
                  <a:close/>
                </a:path>
              </a:pathLst>
            </a:custGeom>
            <a:solidFill>
              <a:srgbClr val="017A68"/>
            </a:solidFill>
          </p:spPr>
        </p:sp>
        <p:sp>
          <p:nvSpPr>
            <p:cNvPr name="TextBox 5" id="5"/>
            <p:cNvSpPr txBox="true"/>
            <p:nvPr/>
          </p:nvSpPr>
          <p:spPr>
            <a:xfrm>
              <a:off x="0" y="-19050"/>
              <a:ext cx="3442580" cy="642497"/>
            </a:xfrm>
            <a:prstGeom prst="rect">
              <a:avLst/>
            </a:prstGeom>
          </p:spPr>
          <p:txBody>
            <a:bodyPr anchor="ctr" rtlCol="false" tIns="24827" lIns="24827" bIns="24827" rIns="24827"/>
            <a:lstStyle/>
            <a:p>
              <a:pPr algn="ctr">
                <a:lnSpc>
                  <a:spcPts val="1299"/>
                </a:lnSpc>
                <a:spcBef>
                  <a:spcPct val="0"/>
                </a:spcBef>
              </a:pPr>
            </a:p>
          </p:txBody>
        </p:sp>
      </p:grpSp>
      <p:sp>
        <p:nvSpPr>
          <p:cNvPr name="TextBox 6" id="6"/>
          <p:cNvSpPr txBox="true"/>
          <p:nvPr/>
        </p:nvSpPr>
        <p:spPr>
          <a:xfrm rot="0">
            <a:off x="1852276" y="765147"/>
            <a:ext cx="7901324" cy="661672"/>
          </a:xfrm>
          <a:prstGeom prst="rect">
            <a:avLst/>
          </a:prstGeom>
        </p:spPr>
        <p:txBody>
          <a:bodyPr anchor="t" rtlCol="false" tIns="0" lIns="0" bIns="0" rIns="0">
            <a:spAutoFit/>
          </a:bodyPr>
          <a:lstStyle/>
          <a:p>
            <a:pPr algn="just">
              <a:lnSpc>
                <a:spcPts val="4720"/>
              </a:lnSpc>
            </a:pPr>
            <a:r>
              <a:rPr lang="en-US" sz="5900">
                <a:solidFill>
                  <a:srgbClr val="017A68"/>
                </a:solidFill>
                <a:latin typeface="Staatliches"/>
                <a:ea typeface="Staatliches"/>
                <a:cs typeface="Staatliches"/>
                <a:sym typeface="Staatliches"/>
              </a:rPr>
              <a:t>3. FUTURE DEVELOPMENT </a:t>
            </a:r>
          </a:p>
        </p:txBody>
      </p:sp>
      <p:sp>
        <p:nvSpPr>
          <p:cNvPr name="TextBox 7" id="7"/>
          <p:cNvSpPr txBox="true"/>
          <p:nvPr/>
        </p:nvSpPr>
        <p:spPr>
          <a:xfrm rot="0">
            <a:off x="807558" y="1582698"/>
            <a:ext cx="8214522" cy="4831250"/>
          </a:xfrm>
          <a:prstGeom prst="rect">
            <a:avLst/>
          </a:prstGeom>
        </p:spPr>
        <p:txBody>
          <a:bodyPr anchor="t" rtlCol="false" tIns="0" lIns="0" bIns="0" rIns="0">
            <a:spAutoFit/>
          </a:bodyPr>
          <a:lstStyle/>
          <a:p>
            <a:pPr algn="just">
              <a:lnSpc>
                <a:spcPts val="1134"/>
              </a:lnSpc>
              <a:spcBef>
                <a:spcPct val="0"/>
              </a:spcBef>
            </a:pPr>
          </a:p>
          <a:p>
            <a:pPr algn="just" marL="522781" indent="-261390" lvl="1">
              <a:lnSpc>
                <a:spcPts val="3389"/>
              </a:lnSpc>
              <a:buFont typeface="Arial"/>
              <a:buChar char="•"/>
            </a:pPr>
            <a:r>
              <a:rPr lang="en-US" b="true" sz="2421">
                <a:solidFill>
                  <a:srgbClr val="000000"/>
                </a:solidFill>
                <a:latin typeface="Canva Sans Bold"/>
                <a:ea typeface="Canva Sans Bold"/>
                <a:cs typeface="Canva Sans Bold"/>
                <a:sym typeface="Canva Sans Bold"/>
              </a:rPr>
              <a:t>Data Expansion</a:t>
            </a:r>
            <a:r>
              <a:rPr lang="en-US" sz="2421">
                <a:solidFill>
                  <a:srgbClr val="000000"/>
                </a:solidFill>
                <a:latin typeface="Canva Sans"/>
                <a:ea typeface="Canva Sans"/>
                <a:cs typeface="Canva Sans"/>
                <a:sym typeface="Canva Sans"/>
              </a:rPr>
              <a:t>:  Gather a more diverse dataset from camera traps and citizen science to improve generalizability.</a:t>
            </a:r>
          </a:p>
          <a:p>
            <a:pPr algn="just" marL="522781" indent="-261390" lvl="1">
              <a:lnSpc>
                <a:spcPts val="3389"/>
              </a:lnSpc>
              <a:buFont typeface="Arial"/>
              <a:buChar char="•"/>
            </a:pPr>
            <a:r>
              <a:rPr lang="en-US" b="true" sz="2421">
                <a:solidFill>
                  <a:srgbClr val="000000"/>
                </a:solidFill>
                <a:latin typeface="Canva Sans Bold"/>
                <a:ea typeface="Canva Sans Bold"/>
                <a:cs typeface="Canva Sans Bold"/>
                <a:sym typeface="Canva Sans Bold"/>
              </a:rPr>
              <a:t>Architectural Refinement</a:t>
            </a:r>
            <a:r>
              <a:rPr lang="en-US" sz="2421">
                <a:solidFill>
                  <a:srgbClr val="000000"/>
                </a:solidFill>
                <a:latin typeface="Canva Sans"/>
                <a:ea typeface="Canva Sans"/>
                <a:cs typeface="Canva Sans"/>
                <a:sym typeface="Canva Sans"/>
              </a:rPr>
              <a:t>:  Test advanced CNNs (e.g., ResNet, Inception, EfficientNet) for better accuracy and efficiency.</a:t>
            </a:r>
          </a:p>
          <a:p>
            <a:pPr algn="just" marL="522781" indent="-261390" lvl="1">
              <a:lnSpc>
                <a:spcPts val="3389"/>
              </a:lnSpc>
              <a:buFont typeface="Arial"/>
              <a:buChar char="•"/>
            </a:pPr>
            <a:r>
              <a:rPr lang="en-US" b="true" sz="2421">
                <a:solidFill>
                  <a:srgbClr val="000000"/>
                </a:solidFill>
                <a:latin typeface="Canva Sans Bold"/>
                <a:ea typeface="Canva Sans Bold"/>
                <a:cs typeface="Canva Sans Bold"/>
                <a:sym typeface="Canva Sans Bold"/>
              </a:rPr>
              <a:t>Multi-task Learning</a:t>
            </a:r>
            <a:r>
              <a:rPr lang="en-US" sz="2421">
                <a:solidFill>
                  <a:srgbClr val="000000"/>
                </a:solidFill>
                <a:latin typeface="Canva Sans"/>
                <a:ea typeface="Canva Sans"/>
                <a:cs typeface="Canva Sans"/>
                <a:sym typeface="Canva Sans"/>
              </a:rPr>
              <a:t>:  Add tasks like object detection and instance segmentation to enhance functionality.</a:t>
            </a:r>
          </a:p>
          <a:p>
            <a:pPr algn="just" marL="522781" indent="-261390" lvl="1">
              <a:lnSpc>
                <a:spcPts val="3389"/>
              </a:lnSpc>
              <a:buFont typeface="Arial"/>
              <a:buChar char="•"/>
            </a:pPr>
            <a:r>
              <a:rPr lang="en-US" b="true" sz="2421">
                <a:solidFill>
                  <a:srgbClr val="000000"/>
                </a:solidFill>
                <a:latin typeface="Canva Sans Bold"/>
                <a:ea typeface="Canva Sans Bold"/>
                <a:cs typeface="Canva Sans Bold"/>
                <a:sym typeface="Canva Sans Bold"/>
              </a:rPr>
              <a:t>Real-world Deployment</a:t>
            </a:r>
            <a:r>
              <a:rPr lang="en-US" sz="2421">
                <a:solidFill>
                  <a:srgbClr val="000000"/>
                </a:solidFill>
                <a:latin typeface="Canva Sans"/>
                <a:ea typeface="Canva Sans"/>
                <a:cs typeface="Canva Sans"/>
                <a:sym typeface="Canva Sans"/>
              </a:rPr>
              <a:t>:  Test in wildlife monitoring systems under varying real-world conditions.</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31520" y="3657600"/>
            <a:ext cx="8290560" cy="2926080"/>
            <a:chOff x="0" y="0"/>
            <a:chExt cx="11054080" cy="3901440"/>
          </a:xfrm>
        </p:grpSpPr>
        <p:pic>
          <p:nvPicPr>
            <p:cNvPr name="Picture 3" id="3"/>
            <p:cNvPicPr>
              <a:picLocks noChangeAspect="true"/>
            </p:cNvPicPr>
            <p:nvPr/>
          </p:nvPicPr>
          <p:blipFill>
            <a:blip r:embed="rId2"/>
            <a:srcRect l="0" t="23562" r="0" b="23562"/>
            <a:stretch>
              <a:fillRect/>
            </a:stretch>
          </p:blipFill>
          <p:spPr>
            <a:xfrm flipH="false" flipV="false">
              <a:off x="0" y="0"/>
              <a:ext cx="11054080" cy="3901440"/>
            </a:xfrm>
            <a:prstGeom prst="rect">
              <a:avLst/>
            </a:prstGeom>
          </p:spPr>
        </p:pic>
      </p:grpSp>
      <p:sp>
        <p:nvSpPr>
          <p:cNvPr name="TextBox 4" id="4"/>
          <p:cNvSpPr txBox="true"/>
          <p:nvPr/>
        </p:nvSpPr>
        <p:spPr>
          <a:xfrm rot="0">
            <a:off x="1968611" y="1945475"/>
            <a:ext cx="5816378" cy="1185546"/>
          </a:xfrm>
          <a:prstGeom prst="rect">
            <a:avLst/>
          </a:prstGeom>
        </p:spPr>
        <p:txBody>
          <a:bodyPr anchor="t" rtlCol="false" tIns="0" lIns="0" bIns="0" rIns="0">
            <a:spAutoFit/>
          </a:bodyPr>
          <a:lstStyle/>
          <a:p>
            <a:pPr algn="ctr">
              <a:lnSpc>
                <a:spcPts val="8320"/>
              </a:lnSpc>
            </a:pPr>
            <a:r>
              <a:rPr lang="en-US" sz="10400">
                <a:solidFill>
                  <a:srgbClr val="017A68"/>
                </a:solidFill>
                <a:latin typeface="Staatliches"/>
                <a:ea typeface="Staatliches"/>
                <a:cs typeface="Staatliches"/>
                <a:sym typeface="Staatliches"/>
              </a:rPr>
              <a:t>THANK YOU!</a:t>
            </a:r>
          </a:p>
        </p:txBody>
      </p:sp>
      <p:sp>
        <p:nvSpPr>
          <p:cNvPr name="Freeform 5" id="5"/>
          <p:cNvSpPr/>
          <p:nvPr/>
        </p:nvSpPr>
        <p:spPr>
          <a:xfrm flipH="false" flipV="false" rot="-5399999">
            <a:off x="8496268" y="691563"/>
            <a:ext cx="485854" cy="565769"/>
          </a:xfrm>
          <a:custGeom>
            <a:avLst/>
            <a:gdLst/>
            <a:ahLst/>
            <a:cxnLst/>
            <a:rect r="r" b="b" t="t" l="l"/>
            <a:pathLst>
              <a:path h="565769" w="485854">
                <a:moveTo>
                  <a:pt x="0" y="0"/>
                </a:moveTo>
                <a:lnTo>
                  <a:pt x="485855" y="0"/>
                </a:lnTo>
                <a:lnTo>
                  <a:pt x="485855" y="565769"/>
                </a:lnTo>
                <a:lnTo>
                  <a:pt x="0" y="5657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10800000">
            <a:off x="7450228" y="5120640"/>
            <a:ext cx="3482519" cy="3529471"/>
          </a:xfrm>
          <a:custGeom>
            <a:avLst/>
            <a:gdLst/>
            <a:ahLst/>
            <a:cxnLst/>
            <a:rect r="r" b="b" t="t" l="l"/>
            <a:pathLst>
              <a:path h="3529471" w="3482519">
                <a:moveTo>
                  <a:pt x="0" y="0"/>
                </a:moveTo>
                <a:lnTo>
                  <a:pt x="3482519" y="0"/>
                </a:lnTo>
                <a:lnTo>
                  <a:pt x="3482519" y="3529471"/>
                </a:lnTo>
                <a:lnTo>
                  <a:pt x="0" y="352947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7" id="7"/>
          <p:cNvGrpSpPr/>
          <p:nvPr/>
        </p:nvGrpSpPr>
        <p:grpSpPr>
          <a:xfrm rot="0">
            <a:off x="-1325221" y="1314615"/>
            <a:ext cx="2056741" cy="2056741"/>
            <a:chOff x="0" y="0"/>
            <a:chExt cx="812800" cy="812800"/>
          </a:xfrm>
        </p:grpSpPr>
        <p:sp>
          <p:nvSpPr>
            <p:cNvPr name="Freeform 8" id="8"/>
            <p:cNvSpPr/>
            <p:nvPr/>
          </p:nvSpPr>
          <p:spPr>
            <a:xfrm flipH="false" flipV="false" rot="0">
              <a:off x="15095" y="15871"/>
              <a:ext cx="782609" cy="782580"/>
            </a:xfrm>
            <a:custGeom>
              <a:avLst/>
              <a:gdLst/>
              <a:ahLst/>
              <a:cxnLst/>
              <a:rect r="r" b="b" t="t" l="l"/>
              <a:pathLst>
                <a:path h="782580" w="782609">
                  <a:moveTo>
                    <a:pt x="408326" y="8970"/>
                  </a:moveTo>
                  <a:lnTo>
                    <a:pt x="434280" y="46849"/>
                  </a:lnTo>
                  <a:cubicBezTo>
                    <a:pt x="443681" y="60569"/>
                    <a:pt x="462424" y="64073"/>
                    <a:pt x="476147" y="54675"/>
                  </a:cubicBezTo>
                  <a:lnTo>
                    <a:pt x="513897" y="28823"/>
                  </a:lnTo>
                  <a:cubicBezTo>
                    <a:pt x="519516" y="24975"/>
                    <a:pt x="526670" y="24144"/>
                    <a:pt x="533021" y="26600"/>
                  </a:cubicBezTo>
                  <a:cubicBezTo>
                    <a:pt x="539372" y="29057"/>
                    <a:pt x="544105" y="34486"/>
                    <a:pt x="545671" y="41113"/>
                  </a:cubicBezTo>
                  <a:lnTo>
                    <a:pt x="556264" y="85917"/>
                  </a:lnTo>
                  <a:cubicBezTo>
                    <a:pt x="560093" y="102113"/>
                    <a:pt x="576309" y="112153"/>
                    <a:pt x="592513" y="108362"/>
                  </a:cubicBezTo>
                  <a:lnTo>
                    <a:pt x="636946" y="97967"/>
                  </a:lnTo>
                  <a:cubicBezTo>
                    <a:pt x="643586" y="96413"/>
                    <a:pt x="650565" y="98227"/>
                    <a:pt x="655608" y="102817"/>
                  </a:cubicBezTo>
                  <a:cubicBezTo>
                    <a:pt x="660651" y="107408"/>
                    <a:pt x="663112" y="114186"/>
                    <a:pt x="662188" y="120942"/>
                  </a:cubicBezTo>
                  <a:lnTo>
                    <a:pt x="655948" y="166573"/>
                  </a:lnTo>
                  <a:cubicBezTo>
                    <a:pt x="653691" y="183076"/>
                    <a:pt x="665190" y="198303"/>
                    <a:pt x="681682" y="200649"/>
                  </a:cubicBezTo>
                  <a:lnTo>
                    <a:pt x="726844" y="207074"/>
                  </a:lnTo>
                  <a:cubicBezTo>
                    <a:pt x="733605" y="208036"/>
                    <a:pt x="739462" y="212259"/>
                    <a:pt x="742510" y="218371"/>
                  </a:cubicBezTo>
                  <a:cubicBezTo>
                    <a:pt x="745558" y="224482"/>
                    <a:pt x="745407" y="231701"/>
                    <a:pt x="742107" y="237681"/>
                  </a:cubicBezTo>
                  <a:lnTo>
                    <a:pt x="719903" y="277916"/>
                  </a:lnTo>
                  <a:cubicBezTo>
                    <a:pt x="711849" y="292510"/>
                    <a:pt x="717072" y="310869"/>
                    <a:pt x="731603" y="319038"/>
                  </a:cubicBezTo>
                  <a:lnTo>
                    <a:pt x="771455" y="341442"/>
                  </a:lnTo>
                  <a:cubicBezTo>
                    <a:pt x="777413" y="344791"/>
                    <a:pt x="781346" y="350852"/>
                    <a:pt x="781978" y="357658"/>
                  </a:cubicBezTo>
                  <a:cubicBezTo>
                    <a:pt x="782610" y="364463"/>
                    <a:pt x="779859" y="371145"/>
                    <a:pt x="774619" y="375534"/>
                  </a:cubicBezTo>
                  <a:lnTo>
                    <a:pt x="739511" y="404939"/>
                  </a:lnTo>
                  <a:cubicBezTo>
                    <a:pt x="726729" y="415644"/>
                    <a:pt x="724968" y="434651"/>
                    <a:pt x="735565" y="447522"/>
                  </a:cubicBezTo>
                  <a:lnTo>
                    <a:pt x="764726" y="482942"/>
                  </a:lnTo>
                  <a:cubicBezTo>
                    <a:pt x="769069" y="488217"/>
                    <a:pt x="770544" y="495289"/>
                    <a:pt x="768671" y="501861"/>
                  </a:cubicBezTo>
                  <a:cubicBezTo>
                    <a:pt x="766799" y="508432"/>
                    <a:pt x="761818" y="513664"/>
                    <a:pt x="755346" y="515858"/>
                  </a:cubicBezTo>
                  <a:lnTo>
                    <a:pt x="712106" y="530515"/>
                  </a:lnTo>
                  <a:cubicBezTo>
                    <a:pt x="696324" y="535864"/>
                    <a:pt x="687817" y="552948"/>
                    <a:pt x="693060" y="568766"/>
                  </a:cubicBezTo>
                  <a:lnTo>
                    <a:pt x="707536" y="612448"/>
                  </a:lnTo>
                  <a:cubicBezTo>
                    <a:pt x="709683" y="618926"/>
                    <a:pt x="708507" y="626046"/>
                    <a:pt x="704390" y="631489"/>
                  </a:cubicBezTo>
                  <a:cubicBezTo>
                    <a:pt x="700273" y="636932"/>
                    <a:pt x="693743" y="640002"/>
                    <a:pt x="686925" y="639700"/>
                  </a:cubicBezTo>
                  <a:lnTo>
                    <a:pt x="641359" y="637681"/>
                  </a:lnTo>
                  <a:cubicBezTo>
                    <a:pt x="624726" y="636944"/>
                    <a:pt x="610628" y="649796"/>
                    <a:pt x="609827" y="666426"/>
                  </a:cubicBezTo>
                  <a:lnTo>
                    <a:pt x="607612" y="712435"/>
                  </a:lnTo>
                  <a:cubicBezTo>
                    <a:pt x="607284" y="719241"/>
                    <a:pt x="603625" y="725449"/>
                    <a:pt x="597829" y="729032"/>
                  </a:cubicBezTo>
                  <a:cubicBezTo>
                    <a:pt x="592033" y="732615"/>
                    <a:pt x="584844" y="733114"/>
                    <a:pt x="578610" y="730365"/>
                  </a:cubicBezTo>
                  <a:lnTo>
                    <a:pt x="536809" y="711935"/>
                  </a:lnTo>
                  <a:cubicBezTo>
                    <a:pt x="521587" y="705224"/>
                    <a:pt x="503805" y="712113"/>
                    <a:pt x="497077" y="727328"/>
                  </a:cubicBezTo>
                  <a:lnTo>
                    <a:pt x="478479" y="769388"/>
                  </a:lnTo>
                  <a:cubicBezTo>
                    <a:pt x="475726" y="775613"/>
                    <a:pt x="470081" y="780081"/>
                    <a:pt x="463390" y="781330"/>
                  </a:cubicBezTo>
                  <a:cubicBezTo>
                    <a:pt x="456698" y="782579"/>
                    <a:pt x="449821" y="780449"/>
                    <a:pt x="445008" y="775635"/>
                  </a:cubicBezTo>
                  <a:lnTo>
                    <a:pt x="412598" y="743224"/>
                  </a:lnTo>
                  <a:cubicBezTo>
                    <a:pt x="406951" y="737577"/>
                    <a:pt x="399291" y="734404"/>
                    <a:pt x="391305" y="734404"/>
                  </a:cubicBezTo>
                  <a:cubicBezTo>
                    <a:pt x="383319" y="734404"/>
                    <a:pt x="375659" y="737577"/>
                    <a:pt x="370012" y="743224"/>
                  </a:cubicBezTo>
                  <a:lnTo>
                    <a:pt x="337602" y="775635"/>
                  </a:lnTo>
                  <a:cubicBezTo>
                    <a:pt x="332789" y="780449"/>
                    <a:pt x="325912" y="782579"/>
                    <a:pt x="319220" y="781330"/>
                  </a:cubicBezTo>
                  <a:cubicBezTo>
                    <a:pt x="312529" y="780081"/>
                    <a:pt x="306884" y="775613"/>
                    <a:pt x="304131" y="769388"/>
                  </a:cubicBezTo>
                  <a:lnTo>
                    <a:pt x="285533" y="727328"/>
                  </a:lnTo>
                  <a:cubicBezTo>
                    <a:pt x="278805" y="712113"/>
                    <a:pt x="261023" y="705224"/>
                    <a:pt x="245801" y="711935"/>
                  </a:cubicBezTo>
                  <a:lnTo>
                    <a:pt x="204000" y="730365"/>
                  </a:lnTo>
                  <a:cubicBezTo>
                    <a:pt x="197766" y="733114"/>
                    <a:pt x="190577" y="732615"/>
                    <a:pt x="184781" y="729032"/>
                  </a:cubicBezTo>
                  <a:cubicBezTo>
                    <a:pt x="178985" y="725449"/>
                    <a:pt x="175326" y="719241"/>
                    <a:pt x="174998" y="712435"/>
                  </a:cubicBezTo>
                  <a:lnTo>
                    <a:pt x="172783" y="666426"/>
                  </a:lnTo>
                  <a:cubicBezTo>
                    <a:pt x="171982" y="649796"/>
                    <a:pt x="157884" y="636944"/>
                    <a:pt x="141251" y="637681"/>
                  </a:cubicBezTo>
                  <a:lnTo>
                    <a:pt x="95685" y="639700"/>
                  </a:lnTo>
                  <a:cubicBezTo>
                    <a:pt x="88868" y="640002"/>
                    <a:pt x="82337" y="636932"/>
                    <a:pt x="78221" y="631489"/>
                  </a:cubicBezTo>
                  <a:cubicBezTo>
                    <a:pt x="74104" y="626046"/>
                    <a:pt x="72927" y="618926"/>
                    <a:pt x="75074" y="612448"/>
                  </a:cubicBezTo>
                  <a:lnTo>
                    <a:pt x="89550" y="568767"/>
                  </a:lnTo>
                  <a:cubicBezTo>
                    <a:pt x="94792" y="552948"/>
                    <a:pt x="86285" y="535864"/>
                    <a:pt x="70503" y="530515"/>
                  </a:cubicBezTo>
                  <a:lnTo>
                    <a:pt x="27264" y="515858"/>
                  </a:lnTo>
                  <a:cubicBezTo>
                    <a:pt x="20793" y="513664"/>
                    <a:pt x="15812" y="508432"/>
                    <a:pt x="13939" y="501861"/>
                  </a:cubicBezTo>
                  <a:cubicBezTo>
                    <a:pt x="12067" y="495289"/>
                    <a:pt x="13541" y="488217"/>
                    <a:pt x="17884" y="482942"/>
                  </a:cubicBezTo>
                  <a:lnTo>
                    <a:pt x="47045" y="447522"/>
                  </a:lnTo>
                  <a:cubicBezTo>
                    <a:pt x="57642" y="434651"/>
                    <a:pt x="55881" y="415644"/>
                    <a:pt x="43099" y="404939"/>
                  </a:cubicBezTo>
                  <a:lnTo>
                    <a:pt x="7991" y="375534"/>
                  </a:lnTo>
                  <a:cubicBezTo>
                    <a:pt x="2751" y="371145"/>
                    <a:pt x="0" y="364463"/>
                    <a:pt x="632" y="357658"/>
                  </a:cubicBezTo>
                  <a:cubicBezTo>
                    <a:pt x="1264" y="350852"/>
                    <a:pt x="5197" y="344791"/>
                    <a:pt x="11155" y="341441"/>
                  </a:cubicBezTo>
                  <a:lnTo>
                    <a:pt x="51007" y="319038"/>
                  </a:lnTo>
                  <a:cubicBezTo>
                    <a:pt x="65537" y="310869"/>
                    <a:pt x="70761" y="292510"/>
                    <a:pt x="62707" y="277916"/>
                  </a:cubicBezTo>
                  <a:lnTo>
                    <a:pt x="40502" y="237680"/>
                  </a:lnTo>
                  <a:cubicBezTo>
                    <a:pt x="37202" y="231701"/>
                    <a:pt x="37052" y="224482"/>
                    <a:pt x="40100" y="218371"/>
                  </a:cubicBezTo>
                  <a:cubicBezTo>
                    <a:pt x="43147" y="212259"/>
                    <a:pt x="49004" y="208036"/>
                    <a:pt x="55765" y="207074"/>
                  </a:cubicBezTo>
                  <a:lnTo>
                    <a:pt x="100928" y="200649"/>
                  </a:lnTo>
                  <a:cubicBezTo>
                    <a:pt x="117420" y="198303"/>
                    <a:pt x="128919" y="183076"/>
                    <a:pt x="126662" y="166573"/>
                  </a:cubicBezTo>
                  <a:lnTo>
                    <a:pt x="120422" y="120942"/>
                  </a:lnTo>
                  <a:cubicBezTo>
                    <a:pt x="119498" y="114186"/>
                    <a:pt x="121959" y="107408"/>
                    <a:pt x="127002" y="102817"/>
                  </a:cubicBezTo>
                  <a:cubicBezTo>
                    <a:pt x="132045" y="98227"/>
                    <a:pt x="139024" y="96413"/>
                    <a:pt x="145664" y="97967"/>
                  </a:cubicBezTo>
                  <a:lnTo>
                    <a:pt x="190097" y="108362"/>
                  </a:lnTo>
                  <a:cubicBezTo>
                    <a:pt x="206301" y="112153"/>
                    <a:pt x="222517" y="102113"/>
                    <a:pt x="226346" y="85917"/>
                  </a:cubicBezTo>
                  <a:lnTo>
                    <a:pt x="236939" y="41113"/>
                  </a:lnTo>
                  <a:cubicBezTo>
                    <a:pt x="238505" y="34486"/>
                    <a:pt x="243238" y="29057"/>
                    <a:pt x="249589" y="26600"/>
                  </a:cubicBezTo>
                  <a:cubicBezTo>
                    <a:pt x="255940" y="24144"/>
                    <a:pt x="263094" y="24975"/>
                    <a:pt x="268713" y="28823"/>
                  </a:cubicBezTo>
                  <a:lnTo>
                    <a:pt x="306463" y="54675"/>
                  </a:lnTo>
                  <a:cubicBezTo>
                    <a:pt x="320186" y="64073"/>
                    <a:pt x="338929" y="60569"/>
                    <a:pt x="348330" y="46849"/>
                  </a:cubicBezTo>
                  <a:lnTo>
                    <a:pt x="374284" y="8970"/>
                  </a:lnTo>
                  <a:cubicBezTo>
                    <a:pt x="378131" y="3356"/>
                    <a:pt x="384499" y="0"/>
                    <a:pt x="391305" y="0"/>
                  </a:cubicBezTo>
                  <a:cubicBezTo>
                    <a:pt x="398111" y="0"/>
                    <a:pt x="404479" y="3356"/>
                    <a:pt x="408326" y="8970"/>
                  </a:cubicBezTo>
                  <a:close/>
                </a:path>
              </a:pathLst>
            </a:custGeom>
            <a:solidFill>
              <a:srgbClr val="D7C867"/>
            </a:solidFill>
          </p:spPr>
        </p:sp>
        <p:sp>
          <p:nvSpPr>
            <p:cNvPr name="TextBox 9" id="9"/>
            <p:cNvSpPr txBox="true"/>
            <p:nvPr/>
          </p:nvSpPr>
          <p:spPr>
            <a:xfrm>
              <a:off x="139700" y="130175"/>
              <a:ext cx="533400" cy="542925"/>
            </a:xfrm>
            <a:prstGeom prst="rect">
              <a:avLst/>
            </a:prstGeom>
          </p:spPr>
          <p:txBody>
            <a:bodyPr anchor="ctr" rtlCol="false" tIns="37790" lIns="37790" bIns="37790" rIns="37790"/>
            <a:lstStyle/>
            <a:p>
              <a:pPr algn="ctr">
                <a:lnSpc>
                  <a:spcPts val="2320"/>
                </a:lnSpc>
              </a:pP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62444" y="2290142"/>
            <a:ext cx="5371896" cy="4293538"/>
            <a:chOff x="0" y="0"/>
            <a:chExt cx="2230631" cy="1782853"/>
          </a:xfrm>
        </p:grpSpPr>
        <p:sp>
          <p:nvSpPr>
            <p:cNvPr name="Freeform 3" id="3"/>
            <p:cNvSpPr/>
            <p:nvPr/>
          </p:nvSpPr>
          <p:spPr>
            <a:xfrm flipH="false" flipV="false" rot="0">
              <a:off x="0" y="0"/>
              <a:ext cx="2230631" cy="1782853"/>
            </a:xfrm>
            <a:custGeom>
              <a:avLst/>
              <a:gdLst/>
              <a:ahLst/>
              <a:cxnLst/>
              <a:rect r="r" b="b" t="t" l="l"/>
              <a:pathLst>
                <a:path h="1782853" w="2230631">
                  <a:moveTo>
                    <a:pt x="72059" y="0"/>
                  </a:moveTo>
                  <a:lnTo>
                    <a:pt x="2158572" y="0"/>
                  </a:lnTo>
                  <a:cubicBezTo>
                    <a:pt x="2177683" y="0"/>
                    <a:pt x="2196012" y="7592"/>
                    <a:pt x="2209525" y="21106"/>
                  </a:cubicBezTo>
                  <a:cubicBezTo>
                    <a:pt x="2223039" y="34620"/>
                    <a:pt x="2230631" y="52948"/>
                    <a:pt x="2230631" y="72059"/>
                  </a:cubicBezTo>
                  <a:lnTo>
                    <a:pt x="2230631" y="1710793"/>
                  </a:lnTo>
                  <a:cubicBezTo>
                    <a:pt x="2230631" y="1729905"/>
                    <a:pt x="2223039" y="1748233"/>
                    <a:pt x="2209525" y="1761747"/>
                  </a:cubicBezTo>
                  <a:cubicBezTo>
                    <a:pt x="2196012" y="1775261"/>
                    <a:pt x="2177683" y="1782853"/>
                    <a:pt x="2158572" y="1782853"/>
                  </a:cubicBezTo>
                  <a:lnTo>
                    <a:pt x="72059" y="1782853"/>
                  </a:lnTo>
                  <a:cubicBezTo>
                    <a:pt x="32262" y="1782853"/>
                    <a:pt x="0" y="1750591"/>
                    <a:pt x="0" y="1710793"/>
                  </a:cubicBezTo>
                  <a:lnTo>
                    <a:pt x="0" y="72059"/>
                  </a:lnTo>
                  <a:cubicBezTo>
                    <a:pt x="0" y="52948"/>
                    <a:pt x="7592" y="34620"/>
                    <a:pt x="21106" y="21106"/>
                  </a:cubicBezTo>
                  <a:cubicBezTo>
                    <a:pt x="34620" y="7592"/>
                    <a:pt x="52948" y="0"/>
                    <a:pt x="72059" y="0"/>
                  </a:cubicBezTo>
                  <a:close/>
                </a:path>
              </a:pathLst>
            </a:custGeom>
            <a:solidFill>
              <a:srgbClr val="017A68"/>
            </a:solidFill>
          </p:spPr>
        </p:sp>
        <p:sp>
          <p:nvSpPr>
            <p:cNvPr name="TextBox 4" id="4"/>
            <p:cNvSpPr txBox="true"/>
            <p:nvPr/>
          </p:nvSpPr>
          <p:spPr>
            <a:xfrm>
              <a:off x="0" y="-19050"/>
              <a:ext cx="2230631" cy="1801903"/>
            </a:xfrm>
            <a:prstGeom prst="rect">
              <a:avLst/>
            </a:prstGeom>
          </p:spPr>
          <p:txBody>
            <a:bodyPr anchor="ctr" rtlCol="false" tIns="24827" lIns="24827" bIns="24827" rIns="24827"/>
            <a:lstStyle/>
            <a:p>
              <a:pPr algn="ctr">
                <a:lnSpc>
                  <a:spcPts val="1299"/>
                </a:lnSpc>
                <a:spcBef>
                  <a:spcPct val="0"/>
                </a:spcBef>
              </a:pPr>
            </a:p>
          </p:txBody>
        </p:sp>
      </p:grpSp>
      <p:sp>
        <p:nvSpPr>
          <p:cNvPr name="Freeform 5" id="5"/>
          <p:cNvSpPr/>
          <p:nvPr/>
        </p:nvSpPr>
        <p:spPr>
          <a:xfrm flipH="false" flipV="false" rot="0">
            <a:off x="0" y="3004289"/>
            <a:ext cx="3769976" cy="3235325"/>
          </a:xfrm>
          <a:custGeom>
            <a:avLst/>
            <a:gdLst/>
            <a:ahLst/>
            <a:cxnLst/>
            <a:rect r="r" b="b" t="t" l="l"/>
            <a:pathLst>
              <a:path h="3235325" w="3769976">
                <a:moveTo>
                  <a:pt x="0" y="0"/>
                </a:moveTo>
                <a:lnTo>
                  <a:pt x="3769976" y="0"/>
                </a:lnTo>
                <a:lnTo>
                  <a:pt x="3769976" y="3235325"/>
                </a:lnTo>
                <a:lnTo>
                  <a:pt x="0" y="323532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921143" y="981407"/>
            <a:ext cx="8290560" cy="813435"/>
          </a:xfrm>
          <a:prstGeom prst="rect">
            <a:avLst/>
          </a:prstGeom>
        </p:spPr>
        <p:txBody>
          <a:bodyPr anchor="t" rtlCol="false" tIns="0" lIns="0" bIns="0" rIns="0">
            <a:spAutoFit/>
          </a:bodyPr>
          <a:lstStyle/>
          <a:p>
            <a:pPr algn="ctr">
              <a:lnSpc>
                <a:spcPts val="5760"/>
              </a:lnSpc>
            </a:pPr>
            <a:r>
              <a:rPr lang="en-US" sz="7200">
                <a:solidFill>
                  <a:srgbClr val="017A68"/>
                </a:solidFill>
                <a:latin typeface="Staatliches"/>
                <a:ea typeface="Staatliches"/>
                <a:cs typeface="Staatliches"/>
                <a:sym typeface="Staatliches"/>
              </a:rPr>
              <a:t>TABLE OF CONTENTS</a:t>
            </a:r>
          </a:p>
        </p:txBody>
      </p:sp>
      <p:sp>
        <p:nvSpPr>
          <p:cNvPr name="TextBox 7" id="7"/>
          <p:cNvSpPr txBox="true"/>
          <p:nvPr/>
        </p:nvSpPr>
        <p:spPr>
          <a:xfrm rot="0">
            <a:off x="4316076" y="3383194"/>
            <a:ext cx="5006945" cy="1180466"/>
          </a:xfrm>
          <a:prstGeom prst="rect">
            <a:avLst/>
          </a:prstGeom>
        </p:spPr>
        <p:txBody>
          <a:bodyPr anchor="t" rtlCol="false" tIns="0" lIns="0" bIns="0" rIns="0">
            <a:spAutoFit/>
          </a:bodyPr>
          <a:lstStyle/>
          <a:p>
            <a:pPr algn="l">
              <a:lnSpc>
                <a:spcPts val="4759"/>
              </a:lnSpc>
            </a:pPr>
            <a:r>
              <a:rPr lang="en-US" sz="3399">
                <a:solidFill>
                  <a:srgbClr val="FFFFFF"/>
                </a:solidFill>
                <a:latin typeface="Varela Round"/>
                <a:ea typeface="Varela Round"/>
                <a:cs typeface="Varela Round"/>
                <a:sym typeface="Varela Round"/>
              </a:rPr>
              <a:t>II. Carrying out the topic and obtained results </a:t>
            </a:r>
          </a:p>
        </p:txBody>
      </p:sp>
      <p:sp>
        <p:nvSpPr>
          <p:cNvPr name="TextBox 8" id="8"/>
          <p:cNvSpPr txBox="true"/>
          <p:nvPr/>
        </p:nvSpPr>
        <p:spPr>
          <a:xfrm rot="0">
            <a:off x="4316076" y="4687484"/>
            <a:ext cx="4784308" cy="1180464"/>
          </a:xfrm>
          <a:prstGeom prst="rect">
            <a:avLst/>
          </a:prstGeom>
        </p:spPr>
        <p:txBody>
          <a:bodyPr anchor="t" rtlCol="false" tIns="0" lIns="0" bIns="0" rIns="0">
            <a:spAutoFit/>
          </a:bodyPr>
          <a:lstStyle/>
          <a:p>
            <a:pPr algn="l">
              <a:lnSpc>
                <a:spcPts val="4760"/>
              </a:lnSpc>
            </a:pPr>
            <a:r>
              <a:rPr lang="en-US" sz="3400">
                <a:solidFill>
                  <a:srgbClr val="FFFFFF"/>
                </a:solidFill>
                <a:latin typeface="Varela Round"/>
                <a:ea typeface="Varela Round"/>
                <a:cs typeface="Varela Round"/>
                <a:sym typeface="Varela Round"/>
              </a:rPr>
              <a:t>III. Conclusion and Development Direction</a:t>
            </a:r>
          </a:p>
        </p:txBody>
      </p:sp>
      <p:sp>
        <p:nvSpPr>
          <p:cNvPr name="TextBox 9" id="9"/>
          <p:cNvSpPr txBox="true"/>
          <p:nvPr/>
        </p:nvSpPr>
        <p:spPr>
          <a:xfrm rot="0">
            <a:off x="4316076" y="2680756"/>
            <a:ext cx="3890487" cy="580391"/>
          </a:xfrm>
          <a:prstGeom prst="rect">
            <a:avLst/>
          </a:prstGeom>
        </p:spPr>
        <p:txBody>
          <a:bodyPr anchor="t" rtlCol="false" tIns="0" lIns="0" bIns="0" rIns="0">
            <a:spAutoFit/>
          </a:bodyPr>
          <a:lstStyle/>
          <a:p>
            <a:pPr algn="just">
              <a:lnSpc>
                <a:spcPts val="4759"/>
              </a:lnSpc>
            </a:pPr>
            <a:r>
              <a:rPr lang="en-US" sz="3399">
                <a:solidFill>
                  <a:srgbClr val="FFFFFF"/>
                </a:solidFill>
                <a:latin typeface="Varela Round"/>
                <a:ea typeface="Varela Round"/>
                <a:cs typeface="Varela Round"/>
                <a:sym typeface="Varela Round"/>
              </a:rPr>
              <a:t>I. The Overview</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545126" y="4561746"/>
            <a:ext cx="3208474" cy="2753454"/>
          </a:xfrm>
          <a:custGeom>
            <a:avLst/>
            <a:gdLst/>
            <a:ahLst/>
            <a:cxnLst/>
            <a:rect r="r" b="b" t="t" l="l"/>
            <a:pathLst>
              <a:path h="2753454" w="3208474">
                <a:moveTo>
                  <a:pt x="0" y="0"/>
                </a:moveTo>
                <a:lnTo>
                  <a:pt x="3208474" y="0"/>
                </a:lnTo>
                <a:lnTo>
                  <a:pt x="3208474" y="2753454"/>
                </a:lnTo>
                <a:lnTo>
                  <a:pt x="0" y="27534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01868" y="2931129"/>
            <a:ext cx="8290560" cy="1033760"/>
          </a:xfrm>
          <a:prstGeom prst="rect">
            <a:avLst/>
          </a:prstGeom>
        </p:spPr>
        <p:txBody>
          <a:bodyPr anchor="t" rtlCol="false" tIns="0" lIns="0" bIns="0" rIns="0">
            <a:spAutoFit/>
          </a:bodyPr>
          <a:lstStyle/>
          <a:p>
            <a:pPr algn="ctr">
              <a:lnSpc>
                <a:spcPts val="7279"/>
              </a:lnSpc>
            </a:pPr>
            <a:r>
              <a:rPr lang="en-US" sz="9099">
                <a:solidFill>
                  <a:srgbClr val="017A68"/>
                </a:solidFill>
                <a:latin typeface="Staatliches"/>
                <a:ea typeface="Staatliches"/>
                <a:cs typeface="Staatliches"/>
                <a:sym typeface="Staatliches"/>
              </a:rPr>
              <a:t>I. THE OVERVIEW</a:t>
            </a:r>
          </a:p>
        </p:txBody>
      </p:sp>
      <p:grpSp>
        <p:nvGrpSpPr>
          <p:cNvPr name="Group 4" id="4"/>
          <p:cNvGrpSpPr/>
          <p:nvPr/>
        </p:nvGrpSpPr>
        <p:grpSpPr>
          <a:xfrm rot="0">
            <a:off x="0" y="-140994"/>
            <a:ext cx="1750288" cy="2846919"/>
            <a:chOff x="0" y="0"/>
            <a:chExt cx="2333718" cy="3795893"/>
          </a:xfrm>
        </p:grpSpPr>
        <p:pic>
          <p:nvPicPr>
            <p:cNvPr name="Picture 5" id="5"/>
            <p:cNvPicPr>
              <a:picLocks noChangeAspect="true"/>
            </p:cNvPicPr>
            <p:nvPr/>
          </p:nvPicPr>
          <p:blipFill>
            <a:blip r:embed="rId4"/>
            <a:srcRect l="13040" t="0" r="38543" b="0"/>
            <a:stretch>
              <a:fillRect/>
            </a:stretch>
          </p:blipFill>
          <p:spPr>
            <a:xfrm flipH="false" flipV="false">
              <a:off x="0" y="0"/>
              <a:ext cx="2333718" cy="3795893"/>
            </a:xfrm>
            <a:prstGeom prst="rect">
              <a:avLst/>
            </a:prstGeom>
          </p:spPr>
        </p:pic>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83041" y="5284134"/>
            <a:ext cx="3297416" cy="1654129"/>
          </a:xfrm>
          <a:custGeom>
            <a:avLst/>
            <a:gdLst/>
            <a:ahLst/>
            <a:cxnLst/>
            <a:rect r="r" b="b" t="t" l="l"/>
            <a:pathLst>
              <a:path h="1654129" w="3297416">
                <a:moveTo>
                  <a:pt x="0" y="0"/>
                </a:moveTo>
                <a:lnTo>
                  <a:pt x="3297415" y="0"/>
                </a:lnTo>
                <a:lnTo>
                  <a:pt x="3297415" y="1654129"/>
                </a:lnTo>
                <a:lnTo>
                  <a:pt x="0" y="1654129"/>
                </a:lnTo>
                <a:lnTo>
                  <a:pt x="0" y="0"/>
                </a:lnTo>
                <a:close/>
              </a:path>
            </a:pathLst>
          </a:custGeom>
          <a:blipFill>
            <a:blip r:embed="rId2"/>
            <a:stretch>
              <a:fillRect l="0" t="0" r="0" b="-12131"/>
            </a:stretch>
          </a:blipFill>
        </p:spPr>
      </p:sp>
      <p:sp>
        <p:nvSpPr>
          <p:cNvPr name="Freeform 3" id="3"/>
          <p:cNvSpPr/>
          <p:nvPr/>
        </p:nvSpPr>
        <p:spPr>
          <a:xfrm flipH="false" flipV="false" rot="0">
            <a:off x="5987357" y="5197117"/>
            <a:ext cx="3174626" cy="1828162"/>
          </a:xfrm>
          <a:custGeom>
            <a:avLst/>
            <a:gdLst/>
            <a:ahLst/>
            <a:cxnLst/>
            <a:rect r="r" b="b" t="t" l="l"/>
            <a:pathLst>
              <a:path h="1828162" w="3174626">
                <a:moveTo>
                  <a:pt x="0" y="0"/>
                </a:moveTo>
                <a:lnTo>
                  <a:pt x="3174626" y="0"/>
                </a:lnTo>
                <a:lnTo>
                  <a:pt x="3174626" y="1828163"/>
                </a:lnTo>
                <a:lnTo>
                  <a:pt x="0" y="1828163"/>
                </a:lnTo>
                <a:lnTo>
                  <a:pt x="0" y="0"/>
                </a:lnTo>
                <a:close/>
              </a:path>
            </a:pathLst>
          </a:custGeom>
          <a:blipFill>
            <a:blip r:embed="rId3"/>
            <a:stretch>
              <a:fillRect l="0" t="-1841" r="0" b="-1841"/>
            </a:stretch>
          </a:blipFill>
        </p:spPr>
      </p:sp>
      <p:sp>
        <p:nvSpPr>
          <p:cNvPr name="TextBox 4" id="4"/>
          <p:cNvSpPr txBox="true"/>
          <p:nvPr/>
        </p:nvSpPr>
        <p:spPr>
          <a:xfrm rot="0">
            <a:off x="731520" y="533082"/>
            <a:ext cx="8430463" cy="577850"/>
          </a:xfrm>
          <a:prstGeom prst="rect">
            <a:avLst/>
          </a:prstGeom>
        </p:spPr>
        <p:txBody>
          <a:bodyPr anchor="t" rtlCol="false" tIns="0" lIns="0" bIns="0" rIns="0">
            <a:spAutoFit/>
          </a:bodyPr>
          <a:lstStyle/>
          <a:p>
            <a:pPr algn="l">
              <a:lnSpc>
                <a:spcPts val="4000"/>
              </a:lnSpc>
            </a:pPr>
            <a:r>
              <a:rPr lang="en-US" sz="5000">
                <a:solidFill>
                  <a:srgbClr val="017A68"/>
                </a:solidFill>
                <a:latin typeface="Staatliches"/>
                <a:ea typeface="Staatliches"/>
                <a:cs typeface="Staatliches"/>
                <a:sym typeface="Staatliches"/>
              </a:rPr>
              <a:t>1. REASONS FOR CHOOSING THE TOPIC</a:t>
            </a:r>
          </a:p>
        </p:txBody>
      </p:sp>
      <p:sp>
        <p:nvSpPr>
          <p:cNvPr name="TextBox 5" id="5"/>
          <p:cNvSpPr txBox="true"/>
          <p:nvPr/>
        </p:nvSpPr>
        <p:spPr>
          <a:xfrm rot="0">
            <a:off x="731520" y="1256770"/>
            <a:ext cx="8430463" cy="4139565"/>
          </a:xfrm>
          <a:prstGeom prst="rect">
            <a:avLst/>
          </a:prstGeom>
        </p:spPr>
        <p:txBody>
          <a:bodyPr anchor="t" rtlCol="false" tIns="0" lIns="0" bIns="0" rIns="0">
            <a:spAutoFit/>
          </a:bodyPr>
          <a:lstStyle/>
          <a:p>
            <a:pPr algn="just" marL="388622" indent="-194311" lvl="1">
              <a:lnSpc>
                <a:spcPts val="2520"/>
              </a:lnSpc>
              <a:buFont typeface="Arial"/>
              <a:buChar char="•"/>
            </a:pPr>
            <a:r>
              <a:rPr lang="en-US" sz="1800">
                <a:solidFill>
                  <a:srgbClr val="000000"/>
                </a:solidFill>
                <a:latin typeface="Varela Round"/>
                <a:ea typeface="Varela Round"/>
                <a:cs typeface="Varela Round"/>
                <a:sym typeface="Varela Round"/>
              </a:rPr>
              <a:t>High applicability: Automate animal identification and monitoring, effectively supporting nature conservation.</a:t>
            </a:r>
          </a:p>
          <a:p>
            <a:pPr algn="just">
              <a:lnSpc>
                <a:spcPts val="2520"/>
              </a:lnSpc>
            </a:pPr>
          </a:p>
          <a:p>
            <a:pPr algn="just" marL="388622" indent="-194311" lvl="1">
              <a:lnSpc>
                <a:spcPts val="2520"/>
              </a:lnSpc>
              <a:buFont typeface="Arial"/>
              <a:buChar char="•"/>
            </a:pPr>
            <a:r>
              <a:rPr lang="en-US" sz="1800">
                <a:solidFill>
                  <a:srgbClr val="000000"/>
                </a:solidFill>
                <a:latin typeface="Varela Round"/>
                <a:ea typeface="Varela Round"/>
                <a:cs typeface="Varela Round"/>
                <a:sym typeface="Varela Round"/>
              </a:rPr>
              <a:t>Practical implications: Solve wildlife data management, reducing costs and time compared to manual methods.</a:t>
            </a:r>
          </a:p>
          <a:p>
            <a:pPr algn="just">
              <a:lnSpc>
                <a:spcPts val="2520"/>
              </a:lnSpc>
            </a:pPr>
          </a:p>
          <a:p>
            <a:pPr algn="just" marL="388622" indent="-194311" lvl="1">
              <a:lnSpc>
                <a:spcPts val="2520"/>
              </a:lnSpc>
              <a:buFont typeface="Arial"/>
              <a:buChar char="•"/>
            </a:pPr>
            <a:r>
              <a:rPr lang="en-US" sz="1800">
                <a:solidFill>
                  <a:srgbClr val="000000"/>
                </a:solidFill>
                <a:latin typeface="Varela Round"/>
                <a:ea typeface="Varela Round"/>
                <a:cs typeface="Varela Round"/>
                <a:sym typeface="Varela Round"/>
              </a:rPr>
              <a:t>Research potential: Testing and improving CNN with diverse data sets, applying to real image classification.</a:t>
            </a:r>
          </a:p>
          <a:p>
            <a:pPr algn="just">
              <a:lnSpc>
                <a:spcPts val="2520"/>
              </a:lnSpc>
            </a:pPr>
          </a:p>
          <a:p>
            <a:pPr algn="just" marL="388622" indent="-194311" lvl="1">
              <a:lnSpc>
                <a:spcPts val="2520"/>
              </a:lnSpc>
              <a:buFont typeface="Arial"/>
              <a:buChar char="•"/>
            </a:pPr>
            <a:r>
              <a:rPr lang="en-US" sz="1800">
                <a:solidFill>
                  <a:srgbClr val="000000"/>
                </a:solidFill>
                <a:latin typeface="Varela Round"/>
                <a:ea typeface="Varela Round"/>
                <a:cs typeface="Varela Round"/>
                <a:sym typeface="Varela Round"/>
              </a:rPr>
              <a:t>Sustainable orientation: Contribute to protecting the ecosystem, raising conservation awareness, and applying technology for sustainable development.</a:t>
            </a:r>
          </a:p>
          <a:p>
            <a:pPr algn="just">
              <a:lnSpc>
                <a:spcPts val="2520"/>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360923" y="1185578"/>
            <a:ext cx="7597711" cy="3809312"/>
            <a:chOff x="0" y="0"/>
            <a:chExt cx="3154880" cy="1581782"/>
          </a:xfrm>
        </p:grpSpPr>
        <p:sp>
          <p:nvSpPr>
            <p:cNvPr name="Freeform 3" id="3"/>
            <p:cNvSpPr/>
            <p:nvPr/>
          </p:nvSpPr>
          <p:spPr>
            <a:xfrm flipH="false" flipV="false" rot="0">
              <a:off x="0" y="0"/>
              <a:ext cx="3154880" cy="1581782"/>
            </a:xfrm>
            <a:custGeom>
              <a:avLst/>
              <a:gdLst/>
              <a:ahLst/>
              <a:cxnLst/>
              <a:rect r="r" b="b" t="t" l="l"/>
              <a:pathLst>
                <a:path h="1581782" w="3154880">
                  <a:moveTo>
                    <a:pt x="35664" y="0"/>
                  </a:moveTo>
                  <a:lnTo>
                    <a:pt x="3119216" y="0"/>
                  </a:lnTo>
                  <a:cubicBezTo>
                    <a:pt x="3138913" y="0"/>
                    <a:pt x="3154880" y="15967"/>
                    <a:pt x="3154880" y="35664"/>
                  </a:cubicBezTo>
                  <a:lnTo>
                    <a:pt x="3154880" y="1546118"/>
                  </a:lnTo>
                  <a:cubicBezTo>
                    <a:pt x="3154880" y="1565815"/>
                    <a:pt x="3138913" y="1581782"/>
                    <a:pt x="3119216" y="1581782"/>
                  </a:cubicBezTo>
                  <a:lnTo>
                    <a:pt x="35664" y="1581782"/>
                  </a:lnTo>
                  <a:cubicBezTo>
                    <a:pt x="15967" y="1581782"/>
                    <a:pt x="0" y="1565815"/>
                    <a:pt x="0" y="1546118"/>
                  </a:cubicBezTo>
                  <a:lnTo>
                    <a:pt x="0" y="35664"/>
                  </a:lnTo>
                  <a:cubicBezTo>
                    <a:pt x="0" y="15967"/>
                    <a:pt x="15967" y="0"/>
                    <a:pt x="35664" y="0"/>
                  </a:cubicBezTo>
                  <a:close/>
                </a:path>
              </a:pathLst>
            </a:custGeom>
            <a:solidFill>
              <a:srgbClr val="017A68"/>
            </a:solidFill>
          </p:spPr>
        </p:sp>
        <p:sp>
          <p:nvSpPr>
            <p:cNvPr name="TextBox 4" id="4"/>
            <p:cNvSpPr txBox="true"/>
            <p:nvPr/>
          </p:nvSpPr>
          <p:spPr>
            <a:xfrm>
              <a:off x="0" y="-19050"/>
              <a:ext cx="3154880" cy="1600832"/>
            </a:xfrm>
            <a:prstGeom prst="rect">
              <a:avLst/>
            </a:prstGeom>
          </p:spPr>
          <p:txBody>
            <a:bodyPr anchor="ctr" rtlCol="false" tIns="24827" lIns="24827" bIns="24827" rIns="24827"/>
            <a:lstStyle/>
            <a:p>
              <a:pPr algn="ctr">
                <a:lnSpc>
                  <a:spcPts val="1299"/>
                </a:lnSpc>
                <a:spcBef>
                  <a:spcPct val="0"/>
                </a:spcBef>
              </a:pPr>
            </a:p>
          </p:txBody>
        </p:sp>
      </p:grpSp>
      <p:sp>
        <p:nvSpPr>
          <p:cNvPr name="Freeform 5" id="5"/>
          <p:cNvSpPr/>
          <p:nvPr/>
        </p:nvSpPr>
        <p:spPr>
          <a:xfrm flipH="true" flipV="false" rot="0">
            <a:off x="8861301" y="1185578"/>
            <a:ext cx="1784598" cy="2357201"/>
          </a:xfrm>
          <a:custGeom>
            <a:avLst/>
            <a:gdLst/>
            <a:ahLst/>
            <a:cxnLst/>
            <a:rect r="r" b="b" t="t" l="l"/>
            <a:pathLst>
              <a:path h="2357201" w="1784598">
                <a:moveTo>
                  <a:pt x="1784598" y="0"/>
                </a:moveTo>
                <a:lnTo>
                  <a:pt x="0" y="0"/>
                </a:lnTo>
                <a:lnTo>
                  <a:pt x="0" y="2357200"/>
                </a:lnTo>
                <a:lnTo>
                  <a:pt x="1784598" y="2357200"/>
                </a:lnTo>
                <a:lnTo>
                  <a:pt x="1784598"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499862" y="4061462"/>
            <a:ext cx="3253738" cy="3253738"/>
          </a:xfrm>
          <a:custGeom>
            <a:avLst/>
            <a:gdLst/>
            <a:ahLst/>
            <a:cxnLst/>
            <a:rect r="r" b="b" t="t" l="l"/>
            <a:pathLst>
              <a:path h="3253738" w="3253738">
                <a:moveTo>
                  <a:pt x="0" y="0"/>
                </a:moveTo>
                <a:lnTo>
                  <a:pt x="3253738" y="0"/>
                </a:lnTo>
                <a:lnTo>
                  <a:pt x="3253738" y="3253738"/>
                </a:lnTo>
                <a:lnTo>
                  <a:pt x="0" y="3253738"/>
                </a:lnTo>
                <a:lnTo>
                  <a:pt x="0" y="0"/>
                </a:lnTo>
                <a:close/>
              </a:path>
            </a:pathLst>
          </a:custGeom>
          <a:blipFill>
            <a:blip r:embed="rId4"/>
            <a:stretch>
              <a:fillRect l="0" t="0" r="0" b="0"/>
            </a:stretch>
          </a:blipFill>
        </p:spPr>
      </p:sp>
      <p:sp>
        <p:nvSpPr>
          <p:cNvPr name="TextBox 7" id="7"/>
          <p:cNvSpPr txBox="true"/>
          <p:nvPr/>
        </p:nvSpPr>
        <p:spPr>
          <a:xfrm rot="0">
            <a:off x="626611" y="420278"/>
            <a:ext cx="8500378" cy="577850"/>
          </a:xfrm>
          <a:prstGeom prst="rect">
            <a:avLst/>
          </a:prstGeom>
        </p:spPr>
        <p:txBody>
          <a:bodyPr anchor="t" rtlCol="false" tIns="0" lIns="0" bIns="0" rIns="0">
            <a:spAutoFit/>
          </a:bodyPr>
          <a:lstStyle/>
          <a:p>
            <a:pPr algn="ctr">
              <a:lnSpc>
                <a:spcPts val="4000"/>
              </a:lnSpc>
            </a:pPr>
            <a:r>
              <a:rPr lang="en-US" sz="5000">
                <a:solidFill>
                  <a:srgbClr val="017A68"/>
                </a:solidFill>
                <a:latin typeface="Staatliches"/>
                <a:ea typeface="Staatliches"/>
                <a:cs typeface="Staatliches"/>
                <a:sym typeface="Staatliches"/>
              </a:rPr>
              <a:t>2. CNN MODEL IN IMAGE CLASSIFICATION</a:t>
            </a:r>
          </a:p>
        </p:txBody>
      </p:sp>
      <p:sp>
        <p:nvSpPr>
          <p:cNvPr name="TextBox 8" id="8"/>
          <p:cNvSpPr txBox="true"/>
          <p:nvPr/>
        </p:nvSpPr>
        <p:spPr>
          <a:xfrm rot="0">
            <a:off x="559730" y="1357157"/>
            <a:ext cx="6856517" cy="3489325"/>
          </a:xfrm>
          <a:prstGeom prst="rect">
            <a:avLst/>
          </a:prstGeom>
        </p:spPr>
        <p:txBody>
          <a:bodyPr anchor="t" rtlCol="false" tIns="0" lIns="0" bIns="0" rIns="0">
            <a:spAutoFit/>
          </a:bodyPr>
          <a:lstStyle/>
          <a:p>
            <a:pPr algn="just">
              <a:lnSpc>
                <a:spcPts val="3499"/>
              </a:lnSpc>
            </a:pPr>
            <a:r>
              <a:rPr lang="en-US" sz="2499">
                <a:solidFill>
                  <a:srgbClr val="FFFFFF"/>
                </a:solidFill>
                <a:latin typeface="Varela Round"/>
                <a:ea typeface="Varela Round"/>
                <a:cs typeface="Varela Round"/>
                <a:sym typeface="Varela Round"/>
              </a:rPr>
              <a:t>     CNN (Convolutional Neural Network) is a powerful architecture in image classification and recognition. In the problem of classifying African wildlife, CNN helps identify species such as lions, elephants, and giraffes from natural images, contributing to effective conservation and monitoring.</a:t>
            </a:r>
          </a:p>
          <a:p>
            <a:pPr algn="l">
              <a:lnSpc>
                <a:spcPts val="349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76535" y="1390307"/>
            <a:ext cx="8290560" cy="1971430"/>
            <a:chOff x="0" y="0"/>
            <a:chExt cx="3442580" cy="818619"/>
          </a:xfrm>
        </p:grpSpPr>
        <p:sp>
          <p:nvSpPr>
            <p:cNvPr name="Freeform 3" id="3"/>
            <p:cNvSpPr/>
            <p:nvPr/>
          </p:nvSpPr>
          <p:spPr>
            <a:xfrm flipH="false" flipV="false" rot="0">
              <a:off x="0" y="0"/>
              <a:ext cx="3442580" cy="818619"/>
            </a:xfrm>
            <a:custGeom>
              <a:avLst/>
              <a:gdLst/>
              <a:ahLst/>
              <a:cxnLst/>
              <a:rect r="r" b="b" t="t" l="l"/>
              <a:pathLst>
                <a:path h="818619" w="3442580">
                  <a:moveTo>
                    <a:pt x="32684" y="0"/>
                  </a:moveTo>
                  <a:lnTo>
                    <a:pt x="3409896" y="0"/>
                  </a:lnTo>
                  <a:cubicBezTo>
                    <a:pt x="3427947" y="0"/>
                    <a:pt x="3442580" y="14633"/>
                    <a:pt x="3442580" y="32684"/>
                  </a:cubicBezTo>
                  <a:lnTo>
                    <a:pt x="3442580" y="785935"/>
                  </a:lnTo>
                  <a:cubicBezTo>
                    <a:pt x="3442580" y="794603"/>
                    <a:pt x="3439136" y="802916"/>
                    <a:pt x="3433007" y="809046"/>
                  </a:cubicBezTo>
                  <a:cubicBezTo>
                    <a:pt x="3426878" y="815175"/>
                    <a:pt x="3418564" y="818619"/>
                    <a:pt x="3409896" y="818619"/>
                  </a:cubicBezTo>
                  <a:lnTo>
                    <a:pt x="32684" y="818619"/>
                  </a:lnTo>
                  <a:cubicBezTo>
                    <a:pt x="24016" y="818619"/>
                    <a:pt x="15702" y="815175"/>
                    <a:pt x="9573" y="809046"/>
                  </a:cubicBezTo>
                  <a:cubicBezTo>
                    <a:pt x="3443" y="802916"/>
                    <a:pt x="0" y="794603"/>
                    <a:pt x="0" y="785935"/>
                  </a:cubicBezTo>
                  <a:lnTo>
                    <a:pt x="0" y="32684"/>
                  </a:lnTo>
                  <a:cubicBezTo>
                    <a:pt x="0" y="24016"/>
                    <a:pt x="3443" y="15702"/>
                    <a:pt x="9573" y="9573"/>
                  </a:cubicBezTo>
                  <a:cubicBezTo>
                    <a:pt x="15702" y="3443"/>
                    <a:pt x="24016" y="0"/>
                    <a:pt x="32684" y="0"/>
                  </a:cubicBezTo>
                  <a:close/>
                </a:path>
              </a:pathLst>
            </a:custGeom>
            <a:solidFill>
              <a:srgbClr val="017A68"/>
            </a:solidFill>
          </p:spPr>
        </p:sp>
        <p:sp>
          <p:nvSpPr>
            <p:cNvPr name="TextBox 4" id="4"/>
            <p:cNvSpPr txBox="true"/>
            <p:nvPr/>
          </p:nvSpPr>
          <p:spPr>
            <a:xfrm>
              <a:off x="0" y="-19050"/>
              <a:ext cx="3442580" cy="837669"/>
            </a:xfrm>
            <a:prstGeom prst="rect">
              <a:avLst/>
            </a:prstGeom>
          </p:spPr>
          <p:txBody>
            <a:bodyPr anchor="ctr" rtlCol="false" tIns="24827" lIns="24827" bIns="24827" rIns="24827"/>
            <a:lstStyle/>
            <a:p>
              <a:pPr algn="ctr">
                <a:lnSpc>
                  <a:spcPts val="1299"/>
                </a:lnSpc>
                <a:spcBef>
                  <a:spcPct val="0"/>
                </a:spcBef>
              </a:pPr>
            </a:p>
          </p:txBody>
        </p:sp>
      </p:grpSp>
      <p:sp>
        <p:nvSpPr>
          <p:cNvPr name="Freeform 5" id="5"/>
          <p:cNvSpPr/>
          <p:nvPr/>
        </p:nvSpPr>
        <p:spPr>
          <a:xfrm flipH="false" flipV="false" rot="0">
            <a:off x="876535" y="3813073"/>
            <a:ext cx="3944624" cy="2628106"/>
          </a:xfrm>
          <a:custGeom>
            <a:avLst/>
            <a:gdLst/>
            <a:ahLst/>
            <a:cxnLst/>
            <a:rect r="r" b="b" t="t" l="l"/>
            <a:pathLst>
              <a:path h="2628106" w="3944624">
                <a:moveTo>
                  <a:pt x="0" y="0"/>
                </a:moveTo>
                <a:lnTo>
                  <a:pt x="3944624" y="0"/>
                </a:lnTo>
                <a:lnTo>
                  <a:pt x="3944624" y="2628106"/>
                </a:lnTo>
                <a:lnTo>
                  <a:pt x="0" y="2628106"/>
                </a:lnTo>
                <a:lnTo>
                  <a:pt x="0" y="0"/>
                </a:lnTo>
                <a:close/>
              </a:path>
            </a:pathLst>
          </a:custGeom>
          <a:blipFill>
            <a:blip r:embed="rId2"/>
            <a:stretch>
              <a:fillRect l="0" t="0" r="0" b="0"/>
            </a:stretch>
          </a:blipFill>
        </p:spPr>
      </p:sp>
      <p:sp>
        <p:nvSpPr>
          <p:cNvPr name="Freeform 6" id="6"/>
          <p:cNvSpPr/>
          <p:nvPr/>
        </p:nvSpPr>
        <p:spPr>
          <a:xfrm flipH="false" flipV="false" rot="0">
            <a:off x="5110435" y="3857037"/>
            <a:ext cx="4145280" cy="2540179"/>
          </a:xfrm>
          <a:custGeom>
            <a:avLst/>
            <a:gdLst/>
            <a:ahLst/>
            <a:cxnLst/>
            <a:rect r="r" b="b" t="t" l="l"/>
            <a:pathLst>
              <a:path h="2540179" w="4145280">
                <a:moveTo>
                  <a:pt x="0" y="0"/>
                </a:moveTo>
                <a:lnTo>
                  <a:pt x="4145280" y="0"/>
                </a:lnTo>
                <a:lnTo>
                  <a:pt x="4145280" y="2540179"/>
                </a:lnTo>
                <a:lnTo>
                  <a:pt x="0" y="2540179"/>
                </a:lnTo>
                <a:lnTo>
                  <a:pt x="0" y="0"/>
                </a:lnTo>
                <a:close/>
              </a:path>
            </a:pathLst>
          </a:custGeom>
          <a:blipFill>
            <a:blip r:embed="rId3"/>
            <a:stretch>
              <a:fillRect l="0" t="0" r="-8940" b="0"/>
            </a:stretch>
          </a:blipFill>
        </p:spPr>
      </p:sp>
      <p:sp>
        <p:nvSpPr>
          <p:cNvPr name="TextBox 7" id="7"/>
          <p:cNvSpPr txBox="true"/>
          <p:nvPr/>
        </p:nvSpPr>
        <p:spPr>
          <a:xfrm rot="0">
            <a:off x="497885" y="736016"/>
            <a:ext cx="8757830" cy="450850"/>
          </a:xfrm>
          <a:prstGeom prst="rect">
            <a:avLst/>
          </a:prstGeom>
        </p:spPr>
        <p:txBody>
          <a:bodyPr anchor="t" rtlCol="false" tIns="0" lIns="0" bIns="0" rIns="0">
            <a:spAutoFit/>
          </a:bodyPr>
          <a:lstStyle/>
          <a:p>
            <a:pPr algn="l">
              <a:lnSpc>
                <a:spcPts val="3199"/>
              </a:lnSpc>
            </a:pPr>
            <a:r>
              <a:rPr lang="en-US" sz="3999">
                <a:solidFill>
                  <a:srgbClr val="017A68"/>
                </a:solidFill>
                <a:latin typeface="Staatliches"/>
                <a:ea typeface="Staatliches"/>
                <a:cs typeface="Staatliches"/>
                <a:sym typeface="Staatliches"/>
              </a:rPr>
              <a:t>3. THE DATASET USED TO CARRY OUT THE PROJECT</a:t>
            </a:r>
          </a:p>
        </p:txBody>
      </p:sp>
      <p:sp>
        <p:nvSpPr>
          <p:cNvPr name="TextBox 8" id="8"/>
          <p:cNvSpPr txBox="true"/>
          <p:nvPr/>
        </p:nvSpPr>
        <p:spPr>
          <a:xfrm rot="0">
            <a:off x="1183949" y="1638545"/>
            <a:ext cx="7675731" cy="1723192"/>
          </a:xfrm>
          <a:prstGeom prst="rect">
            <a:avLst/>
          </a:prstGeom>
        </p:spPr>
        <p:txBody>
          <a:bodyPr anchor="t" rtlCol="false" tIns="0" lIns="0" bIns="0" rIns="0">
            <a:spAutoFit/>
          </a:bodyPr>
          <a:lstStyle/>
          <a:p>
            <a:pPr algn="just">
              <a:lnSpc>
                <a:spcPts val="2800"/>
              </a:lnSpc>
            </a:pPr>
            <a:r>
              <a:rPr lang="en-US" sz="2000">
                <a:solidFill>
                  <a:srgbClr val="FFFFFF"/>
                </a:solidFill>
                <a:latin typeface="Varela Round"/>
                <a:ea typeface="Varela Round"/>
                <a:cs typeface="Varela Round"/>
                <a:sym typeface="Varela Round"/>
              </a:rPr>
              <a:t>      The African Wildlife Dataset is used, which includes images of African wildlife with detailed captions. The data set is provided at Ultralytics, including instructions for processing and dividing the data to optimize model training.</a:t>
            </a:r>
          </a:p>
          <a:p>
            <a:pPr algn="l">
              <a:lnSpc>
                <a:spcPts val="2541"/>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545126" y="4561746"/>
            <a:ext cx="3208474" cy="2753454"/>
          </a:xfrm>
          <a:custGeom>
            <a:avLst/>
            <a:gdLst/>
            <a:ahLst/>
            <a:cxnLst/>
            <a:rect r="r" b="b" t="t" l="l"/>
            <a:pathLst>
              <a:path h="2753454" w="3208474">
                <a:moveTo>
                  <a:pt x="0" y="0"/>
                </a:moveTo>
                <a:lnTo>
                  <a:pt x="3208474" y="0"/>
                </a:lnTo>
                <a:lnTo>
                  <a:pt x="3208474" y="2753454"/>
                </a:lnTo>
                <a:lnTo>
                  <a:pt x="0" y="27534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892414" y="2364414"/>
            <a:ext cx="8036117" cy="1972311"/>
          </a:xfrm>
          <a:prstGeom prst="rect">
            <a:avLst/>
          </a:prstGeom>
        </p:spPr>
        <p:txBody>
          <a:bodyPr anchor="t" rtlCol="false" tIns="0" lIns="0" bIns="0" rIns="0">
            <a:spAutoFit/>
          </a:bodyPr>
          <a:lstStyle/>
          <a:p>
            <a:pPr algn="just">
              <a:lnSpc>
                <a:spcPts val="4960"/>
              </a:lnSpc>
            </a:pPr>
            <a:r>
              <a:rPr lang="en-US" sz="6200">
                <a:solidFill>
                  <a:srgbClr val="017A68"/>
                </a:solidFill>
                <a:latin typeface="Staatliches"/>
                <a:ea typeface="Staatliches"/>
                <a:cs typeface="Staatliches"/>
                <a:sym typeface="Staatliches"/>
              </a:rPr>
              <a:t>II. CARRYING OUT THE TOPIC</a:t>
            </a:r>
          </a:p>
          <a:p>
            <a:pPr algn="just">
              <a:lnSpc>
                <a:spcPts val="4960"/>
              </a:lnSpc>
            </a:pPr>
          </a:p>
          <a:p>
            <a:pPr algn="just">
              <a:lnSpc>
                <a:spcPts val="4960"/>
              </a:lnSpc>
            </a:pPr>
            <a:r>
              <a:rPr lang="en-US" sz="6200">
                <a:solidFill>
                  <a:srgbClr val="017A68"/>
                </a:solidFill>
                <a:latin typeface="Staatliches"/>
                <a:ea typeface="Staatliches"/>
                <a:cs typeface="Staatliches"/>
                <a:sym typeface="Staatliches"/>
              </a:rPr>
              <a:t> AND OBTAINED RESULTS</a:t>
            </a:r>
          </a:p>
        </p:txBody>
      </p:sp>
      <p:grpSp>
        <p:nvGrpSpPr>
          <p:cNvPr name="Group 4" id="4"/>
          <p:cNvGrpSpPr/>
          <p:nvPr/>
        </p:nvGrpSpPr>
        <p:grpSpPr>
          <a:xfrm rot="0">
            <a:off x="0" y="-140994"/>
            <a:ext cx="1750288" cy="2846919"/>
            <a:chOff x="0" y="0"/>
            <a:chExt cx="2333718" cy="3795893"/>
          </a:xfrm>
        </p:grpSpPr>
        <p:pic>
          <p:nvPicPr>
            <p:cNvPr name="Picture 5" id="5"/>
            <p:cNvPicPr>
              <a:picLocks noChangeAspect="true"/>
            </p:cNvPicPr>
            <p:nvPr/>
          </p:nvPicPr>
          <p:blipFill>
            <a:blip r:embed="rId4"/>
            <a:srcRect l="13040" t="0" r="38543" b="0"/>
            <a:stretch>
              <a:fillRect/>
            </a:stretch>
          </p:blipFill>
          <p:spPr>
            <a:xfrm flipH="false" flipV="false">
              <a:off x="0" y="0"/>
              <a:ext cx="2333718" cy="3795893"/>
            </a:xfrm>
            <a:prstGeom prst="rect">
              <a:avLst/>
            </a:prstGeom>
          </p:spPr>
        </p:pic>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DAGamBsKn6k</dc:identifier>
  <dcterms:modified xsi:type="dcterms:W3CDTF">2011-08-01T06:04:30Z</dcterms:modified>
  <cp:revision>1</cp:revision>
  <dc:title>Slide thuyết trình </dc:title>
</cp:coreProperties>
</file>